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92" r:id="rId4"/>
    <p:sldId id="264" r:id="rId5"/>
    <p:sldId id="258" r:id="rId6"/>
    <p:sldId id="300" r:id="rId7"/>
    <p:sldId id="257" r:id="rId8"/>
    <p:sldId id="291" r:id="rId9"/>
    <p:sldId id="290" r:id="rId10"/>
    <p:sldId id="286" r:id="rId11"/>
    <p:sldId id="287" r:id="rId12"/>
    <p:sldId id="293" r:id="rId13"/>
    <p:sldId id="299" r:id="rId14"/>
    <p:sldId id="298" r:id="rId15"/>
    <p:sldId id="259" r:id="rId16"/>
    <p:sldId id="301" r:id="rId17"/>
    <p:sldId id="294" r:id="rId18"/>
    <p:sldId id="302" r:id="rId19"/>
    <p:sldId id="297" r:id="rId20"/>
    <p:sldId id="289" r:id="rId21"/>
    <p:sldId id="295" r:id="rId22"/>
    <p:sldId id="296" r:id="rId23"/>
    <p:sldId id="303" r:id="rId24"/>
    <p:sldId id="285" r:id="rId25"/>
    <p:sldId id="260" r:id="rId26"/>
    <p:sldId id="261" r:id="rId27"/>
    <p:sldId id="262" r:id="rId28"/>
    <p:sldId id="267" r:id="rId29"/>
    <p:sldId id="269" r:id="rId30"/>
    <p:sldId id="268" r:id="rId31"/>
    <p:sldId id="270" r:id="rId32"/>
    <p:sldId id="271" r:id="rId33"/>
    <p:sldId id="282" r:id="rId34"/>
    <p:sldId id="283" r:id="rId35"/>
    <p:sldId id="284" r:id="rId3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720" y="6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A9EF9D5-D438-4F22-A5B4-7B910B3A70AE}" type="datetimeFigureOut">
              <a:rPr lang="fr-FR" smtClean="0"/>
              <a:pPr/>
              <a:t>16/06/2012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6C2AA130-E876-400E-90F5-AC7A0DE1FA57}"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EF9D5-D438-4F22-A5B4-7B910B3A70AE}" type="datetimeFigureOut">
              <a:rPr lang="fr-FR" smtClean="0"/>
              <a:pPr/>
              <a:t>16/06/2012</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2AA130-E876-400E-90F5-AC7A0DE1FA5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d&#233;bats%20sur%20Hors%20la%20loi/Pol&#233;mique%20sur%20la%20croisette.flv"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hyperlink" Target="http://www.dailymotion.com/video/xgeof9_polemique-sur-la-croisette_new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Un évènement contemporain qui fait polémique</a:t>
            </a:r>
            <a:endParaRPr lang="fr-FR" dirty="0"/>
          </a:p>
        </p:txBody>
      </p:sp>
      <p:sp>
        <p:nvSpPr>
          <p:cNvPr id="3" name="Sous-titre 2"/>
          <p:cNvSpPr>
            <a:spLocks noGrp="1"/>
          </p:cNvSpPr>
          <p:nvPr>
            <p:ph type="subTitle" idx="1"/>
          </p:nvPr>
        </p:nvSpPr>
        <p:spPr/>
        <p:txBody>
          <a:bodyPr/>
          <a:lstStyle/>
          <a:p>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4572000" cy="1938992"/>
          </a:xfrm>
          <a:prstGeom prst="rect">
            <a:avLst/>
          </a:prstGeom>
        </p:spPr>
        <p:txBody>
          <a:bodyPr>
            <a:spAutoFit/>
          </a:bodyPr>
          <a:lstStyle/>
          <a:p>
            <a:r>
              <a:rPr lang="fr-BE" sz="2000" i="1" dirty="0" smtClean="0"/>
              <a:t>"Je suis venu ici parce qu'il est nécessaire de penser aujourd'hui aux morts qui ont été sauvagement massacrés pendant les événements de Sétif"</a:t>
            </a:r>
            <a:r>
              <a:rPr lang="fr-BE" sz="2000" dirty="0" smtClean="0"/>
              <a:t>, a déclaré à la presse Lionel Luca, député UMP des Alpes-Maritimes, qui a participé à la cérémonie.</a:t>
            </a:r>
            <a:endParaRPr lang="fr-FR" sz="2000" dirty="0"/>
          </a:p>
        </p:txBody>
      </p:sp>
      <p:pic>
        <p:nvPicPr>
          <p:cNvPr id="6146" name="Picture 2" descr="http://s1.lemde.fr/image/2010/05/21/952x642.28820960699/1361267_6_f496_lionel-luca.jpg"/>
          <p:cNvPicPr>
            <a:picLocks noChangeAspect="1" noChangeArrowheads="1"/>
          </p:cNvPicPr>
          <p:nvPr/>
        </p:nvPicPr>
        <p:blipFill>
          <a:blip r:embed="rId2" cstate="print"/>
          <a:srcRect/>
          <a:stretch>
            <a:fillRect/>
          </a:stretch>
        </p:blipFill>
        <p:spPr bwMode="auto">
          <a:xfrm>
            <a:off x="5004048" y="404664"/>
            <a:ext cx="3416903" cy="2304256"/>
          </a:xfrm>
          <a:prstGeom prst="rect">
            <a:avLst/>
          </a:prstGeom>
          <a:noFill/>
        </p:spPr>
      </p:pic>
      <p:sp>
        <p:nvSpPr>
          <p:cNvPr id="4" name="Rectangle 3"/>
          <p:cNvSpPr/>
          <p:nvPr/>
        </p:nvSpPr>
        <p:spPr>
          <a:xfrm>
            <a:off x="251520" y="2420888"/>
            <a:ext cx="4572000" cy="1938992"/>
          </a:xfrm>
          <a:prstGeom prst="rect">
            <a:avLst/>
          </a:prstGeom>
        </p:spPr>
        <p:txBody>
          <a:bodyPr>
            <a:spAutoFit/>
          </a:bodyPr>
          <a:lstStyle/>
          <a:p>
            <a:r>
              <a:rPr lang="fr-BE" sz="2000" i="1" dirty="0" smtClean="0"/>
              <a:t>"Le film de Rachid Bouchareb [en sélection officielle à Cannes, où il représente l'Algérie] que je viens de voir est un film partisan, militant, pro-FLN (...) il est encore pire que ce qui était annoncé"</a:t>
            </a:r>
            <a:r>
              <a:rPr lang="fr-BE" sz="2000" dirty="0" smtClean="0"/>
              <a:t>, a poursuivi le député.</a:t>
            </a:r>
            <a:endParaRPr lang="fr-FR" sz="2000" dirty="0"/>
          </a:p>
        </p:txBody>
      </p:sp>
      <p:sp>
        <p:nvSpPr>
          <p:cNvPr id="5" name="Rectangle 4"/>
          <p:cNvSpPr/>
          <p:nvPr/>
        </p:nvSpPr>
        <p:spPr>
          <a:xfrm>
            <a:off x="251520" y="4509120"/>
            <a:ext cx="4572000" cy="1846659"/>
          </a:xfrm>
          <a:prstGeom prst="rect">
            <a:avLst/>
          </a:prstGeom>
        </p:spPr>
        <p:txBody>
          <a:bodyPr>
            <a:spAutoFit/>
          </a:bodyPr>
          <a:lstStyle/>
          <a:p>
            <a:r>
              <a:rPr lang="fr-BE" sz="2000" i="1" dirty="0" smtClean="0"/>
              <a:t>"Je suis désolé que des chaînes françaises aient financé ce film"</a:t>
            </a:r>
            <a:r>
              <a:rPr lang="fr-BE" sz="2000" dirty="0" smtClean="0"/>
              <a:t>, a poursuivi M. Luca, </a:t>
            </a:r>
            <a:r>
              <a:rPr lang="fr-BE" sz="2000" i="1" dirty="0" smtClean="0"/>
              <a:t>"c'est un film où l'armée française est comparée aux SS et où la police française est assimilée à la Gestapo."</a:t>
            </a:r>
            <a:endParaRPr lang="fr-BE" sz="2000" dirty="0" smtClean="0"/>
          </a:p>
          <a:p>
            <a:r>
              <a:rPr lang="fr-BE" sz="1200" dirty="0" smtClean="0"/>
              <a:t>Crédits : REUTERS/ERIC GAILLARD</a:t>
            </a:r>
            <a:endParaRPr lang="fr-FR" sz="1200" dirty="0"/>
          </a:p>
        </p:txBody>
      </p:sp>
      <p:sp>
        <p:nvSpPr>
          <p:cNvPr id="6" name="Rectangle 5"/>
          <p:cNvSpPr/>
          <p:nvPr/>
        </p:nvSpPr>
        <p:spPr>
          <a:xfrm>
            <a:off x="6588224" y="6021288"/>
            <a:ext cx="2012089" cy="2616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BE" sz="1100" dirty="0" smtClean="0"/>
              <a:t>Le Monde.fr | 21.05.10 | 16h42</a:t>
            </a:r>
            <a:endParaRPr lang="fr-FR"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725144"/>
            <a:ext cx="7848872" cy="1200329"/>
          </a:xfrm>
          <a:prstGeom prst="rect">
            <a:avLst/>
          </a:prstGeom>
        </p:spPr>
        <p:txBody>
          <a:bodyPr wrap="square">
            <a:spAutoFit/>
          </a:bodyPr>
          <a:lstStyle/>
          <a:p>
            <a:r>
              <a:rPr lang="fr-BE" dirty="0" smtClean="0"/>
              <a:t>Après un salut aux couleurs, les manifestants ont chanté </a:t>
            </a:r>
            <a:r>
              <a:rPr lang="fr-BE" i="1" dirty="0" smtClean="0"/>
              <a:t>La Marseillaise</a:t>
            </a:r>
            <a:r>
              <a:rPr lang="fr-BE" dirty="0" smtClean="0"/>
              <a:t> et </a:t>
            </a:r>
            <a:r>
              <a:rPr lang="fr-BE" i="1" dirty="0" smtClean="0"/>
              <a:t>Le Chant des Africains</a:t>
            </a:r>
            <a:r>
              <a:rPr lang="fr-BE" dirty="0" smtClean="0"/>
              <a:t>. Ils ont ensuite défilé dans les rues du centre-ville, en évitant le palais des Festivals, encadré par un important dispositif policier. Ils scandaient des slogans tels que : </a:t>
            </a:r>
            <a:r>
              <a:rPr lang="fr-BE" i="1" dirty="0" smtClean="0"/>
              <a:t>"FLN assassin".</a:t>
            </a:r>
            <a:endParaRPr lang="fr-FR" dirty="0"/>
          </a:p>
        </p:txBody>
      </p:sp>
      <p:pic>
        <p:nvPicPr>
          <p:cNvPr id="5122" name="Picture 2" descr="http://s2.lemde.fr/image/2010/05/21/952x633.47368421053/1361249_6_ae89_manifestation-a-cannes-contre-le-film-de-rachid.jpg"/>
          <p:cNvPicPr>
            <a:picLocks noChangeAspect="1" noChangeArrowheads="1"/>
          </p:cNvPicPr>
          <p:nvPr/>
        </p:nvPicPr>
        <p:blipFill>
          <a:blip r:embed="rId2" cstate="print"/>
          <a:srcRect/>
          <a:stretch>
            <a:fillRect/>
          </a:stretch>
        </p:blipFill>
        <p:spPr bwMode="auto">
          <a:xfrm>
            <a:off x="323527" y="260648"/>
            <a:ext cx="4327305" cy="2880320"/>
          </a:xfrm>
          <a:prstGeom prst="rect">
            <a:avLst/>
          </a:prstGeom>
          <a:noFill/>
        </p:spPr>
      </p:pic>
      <p:pic>
        <p:nvPicPr>
          <p:cNvPr id="4" name="Picture 2" descr="http://s1.lemde.fr/image/2010/05/21/952x629.90666666667/1361275_6_2e19_manifestation-a-cannes-contre-le-film-de.jpg"/>
          <p:cNvPicPr>
            <a:picLocks noChangeAspect="1" noChangeArrowheads="1"/>
          </p:cNvPicPr>
          <p:nvPr/>
        </p:nvPicPr>
        <p:blipFill>
          <a:blip r:embed="rId3" cstate="print"/>
          <a:srcRect/>
          <a:stretch>
            <a:fillRect/>
          </a:stretch>
        </p:blipFill>
        <p:spPr bwMode="auto">
          <a:xfrm>
            <a:off x="3419872" y="1484784"/>
            <a:ext cx="4464496" cy="2954446"/>
          </a:xfrm>
          <a:prstGeom prst="rect">
            <a:avLst/>
          </a:prstGeom>
          <a:noFill/>
        </p:spPr>
      </p:pic>
      <p:sp>
        <p:nvSpPr>
          <p:cNvPr id="5" name="Rectangle 4"/>
          <p:cNvSpPr/>
          <p:nvPr/>
        </p:nvSpPr>
        <p:spPr>
          <a:xfrm>
            <a:off x="6660232" y="5877272"/>
            <a:ext cx="2012089" cy="2616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BE" sz="1100" dirty="0" smtClean="0"/>
              <a:t>Le Monde.fr | 21.05.10 | 16h42</a:t>
            </a:r>
            <a:endParaRPr lang="fr-FR"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1.lemde.fr/image/2010/05/21/932.20338983051x660/1361244_6_2340_manifestation-a-cannes-contre-le-film-de-rachid.jpg"/>
          <p:cNvPicPr>
            <a:picLocks noChangeAspect="1" noChangeArrowheads="1"/>
          </p:cNvPicPr>
          <p:nvPr/>
        </p:nvPicPr>
        <p:blipFill>
          <a:blip r:embed="rId2" cstate="print"/>
          <a:srcRect/>
          <a:stretch>
            <a:fillRect/>
          </a:stretch>
        </p:blipFill>
        <p:spPr bwMode="auto">
          <a:xfrm>
            <a:off x="755576" y="692696"/>
            <a:ext cx="6552728" cy="4640345"/>
          </a:xfrm>
          <a:prstGeom prst="rect">
            <a:avLst/>
          </a:prstGeom>
          <a:noFill/>
        </p:spPr>
      </p:pic>
      <p:sp>
        <p:nvSpPr>
          <p:cNvPr id="3" name="ZoneTexte 2"/>
          <p:cNvSpPr txBox="1"/>
          <p:nvPr/>
        </p:nvSpPr>
        <p:spPr>
          <a:xfrm>
            <a:off x="827584" y="5733256"/>
            <a:ext cx="6048672" cy="369332"/>
          </a:xfrm>
          <a:prstGeom prst="rect">
            <a:avLst/>
          </a:prstGeom>
          <a:noFill/>
        </p:spPr>
        <p:txBody>
          <a:bodyPr wrap="square" rtlCol="0">
            <a:spAutoFit/>
          </a:bodyPr>
          <a:lstStyle/>
          <a:p>
            <a:r>
              <a:rPr lang="fr-FR" dirty="0" smtClean="0"/>
              <a:t>La manifestation des manifestants du 21 mai 2010 </a:t>
            </a:r>
            <a:endParaRPr lang="fr-FR" dirty="0"/>
          </a:p>
        </p:txBody>
      </p:sp>
      <p:sp>
        <p:nvSpPr>
          <p:cNvPr id="4" name="Rectangle 3"/>
          <p:cNvSpPr/>
          <p:nvPr/>
        </p:nvSpPr>
        <p:spPr>
          <a:xfrm>
            <a:off x="6732240" y="5949280"/>
            <a:ext cx="2012089" cy="2616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BE" sz="1100" dirty="0" smtClean="0"/>
              <a:t>Le Monde.fr | 21.05.10 | 16h42</a:t>
            </a:r>
            <a:endParaRPr lang="fr-FR" sz="1100" dirty="0"/>
          </a:p>
        </p:txBody>
      </p:sp>
      <p:pic>
        <p:nvPicPr>
          <p:cNvPr id="5" name="Picture 2" descr="http://s1.lemde.fr/image/2010/05/21/932.20338983051x660/1361244_6_2340_manifestation-a-cannes-contre-le-film-de-rachid.jpg"/>
          <p:cNvPicPr>
            <a:picLocks noChangeAspect="1" noChangeArrowheads="1"/>
          </p:cNvPicPr>
          <p:nvPr/>
        </p:nvPicPr>
        <p:blipFill>
          <a:blip r:embed="rId2" cstate="print"/>
          <a:srcRect l="41820" t="26843" r="27880" b="41160"/>
          <a:stretch>
            <a:fillRect/>
          </a:stretch>
        </p:blipFill>
        <p:spPr bwMode="auto">
          <a:xfrm>
            <a:off x="1763688" y="676384"/>
            <a:ext cx="5891321" cy="44059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344816"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3200" dirty="0" smtClean="0"/>
              <a:t>Deux notions dont chacun se réclame…</a:t>
            </a:r>
            <a:endParaRPr lang="fr-FR" sz="3200" dirty="0"/>
          </a:p>
        </p:txBody>
      </p:sp>
      <p:sp>
        <p:nvSpPr>
          <p:cNvPr id="3" name="ZoneTexte 2"/>
          <p:cNvSpPr txBox="1"/>
          <p:nvPr/>
        </p:nvSpPr>
        <p:spPr>
          <a:xfrm>
            <a:off x="611560" y="1052736"/>
            <a:ext cx="7992888" cy="25545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000" dirty="0" smtClean="0">
                <a:sym typeface="Wingdings"/>
              </a:rPr>
              <a:t></a:t>
            </a:r>
            <a:r>
              <a:rPr lang="fr-FR" sz="2000" dirty="0" smtClean="0"/>
              <a:t>La mémoire est un regard  porté sur le passé qui se </a:t>
            </a:r>
            <a:r>
              <a:rPr lang="fr-FR" sz="2000" dirty="0"/>
              <a:t>base sur des souvenirs et dépend ainsi étroitement du contexte dans lequel cette mémoire s’exerce : </a:t>
            </a:r>
            <a:r>
              <a:rPr lang="fr-FR" sz="2000" dirty="0" smtClean="0"/>
              <a:t>c’est une sélection </a:t>
            </a:r>
            <a:r>
              <a:rPr lang="fr-FR" sz="2000" dirty="0"/>
              <a:t>de trace matérielle ou immatérielles du passé. </a:t>
            </a:r>
            <a:r>
              <a:rPr lang="fr-FR" sz="2000" dirty="0" smtClean="0"/>
              <a:t>Elle </a:t>
            </a:r>
            <a:r>
              <a:rPr lang="fr-FR" sz="2000" dirty="0"/>
              <a:t>peut être partielle, </a:t>
            </a:r>
            <a:r>
              <a:rPr lang="fr-FR" sz="2000" dirty="0" smtClean="0"/>
              <a:t>incomplète volontairement </a:t>
            </a:r>
            <a:r>
              <a:rPr lang="fr-FR" sz="2000" dirty="0"/>
              <a:t>ou </a:t>
            </a:r>
            <a:r>
              <a:rPr lang="fr-FR" sz="2000" dirty="0" smtClean="0"/>
              <a:t>non, </a:t>
            </a:r>
            <a:r>
              <a:rPr lang="fr-FR" sz="2000" dirty="0"/>
              <a:t>elle tient davantage au </a:t>
            </a:r>
            <a:r>
              <a:rPr lang="fr-FR" sz="2000" b="1" dirty="0" smtClean="0"/>
              <a:t>subjectif</a:t>
            </a:r>
            <a:r>
              <a:rPr lang="fr-FR" sz="2000" dirty="0" smtClean="0"/>
              <a:t>. Ces </a:t>
            </a:r>
            <a:r>
              <a:rPr lang="fr-FR" sz="2000" dirty="0"/>
              <a:t>récits sont portés </a:t>
            </a:r>
            <a:r>
              <a:rPr lang="fr-FR" sz="2000" dirty="0" smtClean="0"/>
              <a:t>par </a:t>
            </a:r>
            <a:r>
              <a:rPr lang="fr-FR" sz="2000" dirty="0"/>
              <a:t>des groupes plus ou moins influents, plus ou moins puissants dans l’opinion publique. </a:t>
            </a:r>
            <a:r>
              <a:rPr lang="fr-FR" sz="2000" dirty="0" smtClean="0"/>
              <a:t>La mémoire peut  évoluer, elle est </a:t>
            </a:r>
            <a:r>
              <a:rPr lang="fr-FR" sz="2000" dirty="0"/>
              <a:t>propre à chaque groupe particulier.</a:t>
            </a:r>
          </a:p>
          <a:p>
            <a:endParaRPr lang="fr-FR" sz="2000" dirty="0"/>
          </a:p>
        </p:txBody>
      </p:sp>
      <p:sp>
        <p:nvSpPr>
          <p:cNvPr id="4" name="ZoneTexte 3"/>
          <p:cNvSpPr txBox="1"/>
          <p:nvPr/>
        </p:nvSpPr>
        <p:spPr>
          <a:xfrm>
            <a:off x="683568" y="3861048"/>
            <a:ext cx="7848872" cy="255454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Wingdings"/>
              <a:buChar char="è"/>
            </a:pPr>
            <a:r>
              <a:rPr lang="fr-FR" sz="2000" dirty="0" smtClean="0"/>
              <a:t>L’histoire </a:t>
            </a:r>
            <a:r>
              <a:rPr lang="fr-FR" sz="2000" dirty="0"/>
              <a:t>est une reconstruction scientifique qui a pour but de faciliter la </a:t>
            </a:r>
            <a:r>
              <a:rPr lang="fr-FR" sz="2000" dirty="0" smtClean="0"/>
              <a:t>compréhension: elle se </a:t>
            </a:r>
            <a:r>
              <a:rPr lang="fr-FR" sz="2000" dirty="0"/>
              <a:t>veut </a:t>
            </a:r>
            <a:r>
              <a:rPr lang="fr-FR" sz="2000" b="1" dirty="0"/>
              <a:t>objective</a:t>
            </a:r>
            <a:r>
              <a:rPr lang="fr-FR" sz="2000" dirty="0"/>
              <a:t> et rigoureuse et </a:t>
            </a:r>
            <a:r>
              <a:rPr lang="fr-FR" sz="2000" dirty="0" smtClean="0"/>
              <a:t>a </a:t>
            </a:r>
            <a:r>
              <a:rPr lang="fr-FR" sz="2000" dirty="0"/>
              <a:t>vocation à l’universel (être admis par tous) </a:t>
            </a:r>
            <a:r>
              <a:rPr lang="fr-FR" sz="2000" dirty="0" smtClean="0"/>
              <a:t>. </a:t>
            </a:r>
          </a:p>
          <a:p>
            <a:r>
              <a:rPr lang="fr-FR" sz="2000" dirty="0" smtClean="0"/>
              <a:t>L’histoire repose sur une démarche scientifique d’analyse d’archives ou de témoignages, de mise </a:t>
            </a:r>
            <a:r>
              <a:rPr lang="fr-FR" sz="2000" dirty="0"/>
              <a:t>en relation de faits</a:t>
            </a:r>
            <a:r>
              <a:rPr lang="fr-FR" sz="2000" dirty="0" smtClean="0"/>
              <a:t>.</a:t>
            </a:r>
          </a:p>
          <a:p>
            <a:r>
              <a:rPr lang="fr-FR" sz="2000" dirty="0"/>
              <a:t>L’histoire peut cependant évoluer en fonction des temporalités, de la démarche adoptée par l’historien, des sources </a:t>
            </a:r>
          </a:p>
          <a:p>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980728"/>
            <a:ext cx="7992888" cy="544764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3200" b="1" dirty="0">
                <a:latin typeface="Times New Roman"/>
                <a:ea typeface="Times New Roman"/>
              </a:rPr>
              <a:t>Il est projeté dans plusieurs salles de cinéma en France</a:t>
            </a:r>
            <a:endParaRPr lang="fr-FR" sz="2000" dirty="0" smtClean="0">
              <a:latin typeface="Times New Roman"/>
              <a:ea typeface="Times New Roman"/>
            </a:endParaRPr>
          </a:p>
          <a:p>
            <a:r>
              <a:rPr lang="fr-FR" sz="3200" b="1" dirty="0">
                <a:latin typeface="Times New Roman"/>
                <a:ea typeface="Times New Roman"/>
              </a:rPr>
              <a:t>Hors-la-loi, le film qui </a:t>
            </a:r>
            <a:r>
              <a:rPr lang="fr-FR" sz="3200" b="1" dirty="0" smtClean="0">
                <a:latin typeface="Times New Roman"/>
                <a:ea typeface="Times New Roman"/>
              </a:rPr>
              <a:t>dérange</a:t>
            </a:r>
          </a:p>
          <a:p>
            <a:endParaRPr lang="fr-FR" b="1" dirty="0">
              <a:latin typeface="Times New Roman"/>
            </a:endParaRPr>
          </a:p>
          <a:p>
            <a:r>
              <a:rPr lang="fr-FR" sz="2400" dirty="0" smtClean="0"/>
              <a:t>Ainsi</a:t>
            </a:r>
            <a:r>
              <a:rPr lang="fr-FR" sz="2400" dirty="0"/>
              <a:t>, lors d’une avant-première du film, lundi dernier, à la Salle Madeleine, à Marseille, une centaine de personnes se sont rassemblés devant le cinéma marseillais. Parmi les manifestants figuraient  des associations des pieds-noirs, des militants d’extrême droite, des harkis et six  élus locaux du Front national. L’on pouvait lire sur les banderoles des slogans qui fustigeaient «un financement français pour un film anti-français». Une soixantaine de CRS a dû être réquisitionnée pour maintenir l’ordre. </a:t>
            </a:r>
            <a:endParaRPr lang="fr-FR" sz="2400" dirty="0" smtClean="0"/>
          </a:p>
          <a:p>
            <a:r>
              <a:rPr lang="fr-FR" dirty="0" smtClean="0"/>
              <a:t>Article El watan 23  septembre 2010</a:t>
            </a:r>
            <a:endParaRPr lang="fr-FR" dirty="0"/>
          </a:p>
        </p:txBody>
      </p:sp>
      <p:sp>
        <p:nvSpPr>
          <p:cNvPr id="3" name="ZoneTexte 2"/>
          <p:cNvSpPr txBox="1"/>
          <p:nvPr/>
        </p:nvSpPr>
        <p:spPr>
          <a:xfrm>
            <a:off x="539552" y="260648"/>
            <a:ext cx="784887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400" dirty="0" smtClean="0"/>
              <a:t>Des manifestations lors de sa sortie en salle</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23528" y="188640"/>
            <a:ext cx="8496944" cy="7718010"/>
          </a:xfrm>
          <a:prstGeom prst="rect">
            <a:avLst/>
          </a:prstGeom>
          <a:noFill/>
        </p:spPr>
        <p:txBody>
          <a:bodyPr wrap="square" rtlCol="0">
            <a:spAutoFit/>
          </a:bodyPr>
          <a:lstStyle/>
          <a:p>
            <a:pPr algn="just">
              <a:lnSpc>
                <a:spcPct val="115000"/>
              </a:lnSpc>
              <a:spcAft>
                <a:spcPts val="1000"/>
              </a:spcAft>
            </a:pPr>
            <a:r>
              <a:rPr lang="fr-FR" sz="3200" b="1" kern="1800" dirty="0" smtClean="0">
                <a:latin typeface="Times New Roman"/>
                <a:ea typeface="Times New Roman"/>
                <a:cs typeface="Times New Roman"/>
              </a:rPr>
              <a:t>France : Menaces sur les cinémas projetant « Hors la loi »</a:t>
            </a:r>
          </a:p>
          <a:p>
            <a:pPr algn="just">
              <a:lnSpc>
                <a:spcPct val="115000"/>
              </a:lnSpc>
              <a:spcAft>
                <a:spcPts val="1000"/>
              </a:spcAft>
            </a:pPr>
            <a:r>
              <a:rPr lang="fr-FR" sz="1400" b="1" dirty="0" smtClean="0">
                <a:latin typeface="Times New Roman"/>
                <a:ea typeface="Times New Roman"/>
                <a:cs typeface="Times New Roman"/>
              </a:rPr>
              <a:t>En France, le film "Hors la loi" provoque toujours des vagues de protestation et un déferlement de sentiments hostiles. Et la tension a failli  dégénérer lorsqu’un homme se réclamant d'un groupe d'extrême  droite a été arrêté mercredi à Saint-Raphaël, dans le sud-est de la France,  après avoir menacé de commettre des attentats contre les cinémas projetant ce film controversé.   </a:t>
            </a:r>
            <a:endParaRPr lang="fr-FR" sz="1000" dirty="0">
              <a:ea typeface="Calibri"/>
              <a:cs typeface="Times New Roman"/>
            </a:endParaRPr>
          </a:p>
          <a:p>
            <a:pPr algn="just">
              <a:lnSpc>
                <a:spcPct val="115000"/>
              </a:lnSpc>
              <a:spcAft>
                <a:spcPts val="1000"/>
              </a:spcAft>
            </a:pPr>
            <a:r>
              <a:rPr lang="fr-FR" sz="1400" dirty="0" smtClean="0">
                <a:ea typeface="Calibri"/>
                <a:cs typeface="Times New Roman"/>
              </a:rPr>
              <a:t>Article d’el watan </a:t>
            </a:r>
            <a:r>
              <a:rPr lang="fr-FR" sz="1400" dirty="0"/>
              <a:t>le 01/10/2010 </a:t>
            </a:r>
            <a:endParaRPr lang="fr-FR" sz="1400" dirty="0" smtClean="0"/>
          </a:p>
          <a:p>
            <a:r>
              <a:rPr lang="fr-FR" sz="1400" dirty="0"/>
              <a:t>Et c'est dans ce contexte qu'un appel anonyme avait été passé à un média, le 22 septembre, "par un homme  qui menaçait de commettre des attentats contre les salles projetant "Hors la  loi", nous apprend vendredi l'AFP. </a:t>
            </a:r>
          </a:p>
          <a:p>
            <a:r>
              <a:rPr lang="fr-FR" sz="1400" dirty="0"/>
              <a:t>"La police a identifié la cabine téléphonique utilisée pour l'appel anonyme   et les services techniques ont permis d'identifier un suspect, un retraité de   68 ans qui a reconnu les faits.     Au cours d'une garde à vue de trois jours, il a expliqué avoir agi parce   qu'il aurait voulu que ce film soit interdit", souligne encore l'agence française.     </a:t>
            </a:r>
          </a:p>
          <a:p>
            <a:r>
              <a:rPr lang="fr-FR" sz="1400" dirty="0"/>
              <a:t>Selon cette même agence de presse, l'homme en question s'était "présenté au nom du groupe Charles Martel, du nom du noble  franc qui avait repoussé les Arabes à Poitiers en 732". Or, ce groupe extrémiste avait commis auparavant une vingtaine d'attentats, principalement contre des ressortissants ou des intérêts algériens en France,  entre le 14 décembre 1973 et le 20 juin 1991.</a:t>
            </a:r>
          </a:p>
          <a:p>
            <a:r>
              <a:rPr lang="fr-FR" sz="1400" dirty="0"/>
              <a:t>C'est dire donc que la menace n'est vraiment pas de la rigolade. En plus, ces attentats avaient fait durant cette époque six morts, dont le prince Jean de Broglie, artisan des accords d'Evian qui avaient mis fin à la guerre en 1962, et plusieurs dizaines de blessés.     </a:t>
            </a:r>
          </a:p>
          <a:p>
            <a:r>
              <a:rPr lang="fr-FR" sz="1400" dirty="0"/>
              <a:t>Le film de Rachid Bouchareb vient donc de ranimer la flamme de la haine de plusieurs groupes radicaux et racistes qui cherchent la moindre opportunité pour lancer des actions d'hostilités à l'encontre des minorités d'immigrés en France, notamment la communauté maghrébine.</a:t>
            </a:r>
          </a:p>
          <a:p>
            <a:r>
              <a:rPr lang="fr-FR" sz="1400" dirty="0"/>
              <a:t>Alors l'Extrême Droite a-t-elle encore de beaux jours devant elle en France ? Malheureusement, beaucoup diront que oui... </a:t>
            </a:r>
          </a:p>
          <a:p>
            <a:r>
              <a:rPr lang="fr-FR" sz="1400" b="1" dirty="0"/>
              <a:t>Abderrahmane Semmar </a:t>
            </a:r>
            <a:endParaRPr lang="fr-FR" sz="1400" dirty="0"/>
          </a:p>
          <a:p>
            <a:pPr algn="just">
              <a:lnSpc>
                <a:spcPct val="115000"/>
              </a:lnSpc>
              <a:spcAft>
                <a:spcPts val="1000"/>
              </a:spcAft>
            </a:pPr>
            <a:r>
              <a:rPr lang="fr-FR" sz="1400" dirty="0" smtClean="0">
                <a:ea typeface="Calibri"/>
                <a:cs typeface="Times New Roman"/>
              </a:rPr>
              <a:t> </a:t>
            </a:r>
            <a:endParaRPr lang="fr-FR" sz="1400" dirty="0">
              <a:ea typeface="Calibri"/>
              <a:cs typeface="Times New Roman"/>
            </a:endParaRPr>
          </a:p>
          <a:p>
            <a:endParaRPr lang="fr-FR" sz="4000" dirty="0"/>
          </a:p>
        </p:txBody>
      </p:sp>
      <p:sp>
        <p:nvSpPr>
          <p:cNvPr id="6" name="ZoneTexte 5"/>
          <p:cNvSpPr txBox="1"/>
          <p:nvPr/>
        </p:nvSpPr>
        <p:spPr>
          <a:xfrm>
            <a:off x="899592" y="188640"/>
            <a:ext cx="7920880" cy="369332"/>
          </a:xfrm>
          <a:prstGeom prst="rect">
            <a:avLst/>
          </a:prstGeom>
          <a:noFill/>
        </p:spPr>
        <p:txBody>
          <a:bodyPr wrap="square" rtlCol="0">
            <a:spAutoFit/>
          </a:bodyPr>
          <a:lstStyle/>
          <a:p>
            <a:endParaRPr lang="fr-FR" dirty="0"/>
          </a:p>
        </p:txBody>
      </p:sp>
      <p:sp>
        <p:nvSpPr>
          <p:cNvPr id="7" name="ZoneTexte 6"/>
          <p:cNvSpPr txBox="1"/>
          <p:nvPr/>
        </p:nvSpPr>
        <p:spPr>
          <a:xfrm>
            <a:off x="395536" y="1196752"/>
            <a:ext cx="8424936" cy="2831544"/>
          </a:xfrm>
          <a:prstGeom prst="rect">
            <a:avLst/>
          </a:prstGeom>
          <a:solidFill>
            <a:schemeClr val="accent2"/>
          </a:solidFill>
        </p:spPr>
        <p:txBody>
          <a:bodyPr wrap="square" rtlCol="0">
            <a:spAutoFit/>
          </a:bodyPr>
          <a:lstStyle/>
          <a:p>
            <a:pPr algn="just"/>
            <a:r>
              <a:rPr lang="fr-FR" sz="2000" dirty="0" smtClean="0">
                <a:solidFill>
                  <a:schemeClr val="bg1"/>
                </a:solidFill>
              </a:rPr>
              <a:t>La police a identifié un suspect, un retraité de   68 ans qui a reconnu les faits.</a:t>
            </a:r>
            <a:r>
              <a:rPr lang="fr-FR" sz="2000" dirty="0">
                <a:solidFill>
                  <a:schemeClr val="bg1"/>
                </a:solidFill>
              </a:rPr>
              <a:t> </a:t>
            </a:r>
            <a:r>
              <a:rPr lang="fr-FR" sz="2000" dirty="0" smtClean="0">
                <a:solidFill>
                  <a:schemeClr val="bg1"/>
                </a:solidFill>
              </a:rPr>
              <a:t>Au cours d'une garde à vue de trois jours, il a expliqué avoir agi parce qu'il aurait voulu que ce film soit interdit", souligne encore l'agence française.     </a:t>
            </a:r>
          </a:p>
          <a:p>
            <a:pPr algn="just"/>
            <a:r>
              <a:rPr lang="fr-FR" sz="2000" dirty="0" smtClean="0">
                <a:solidFill>
                  <a:schemeClr val="bg1"/>
                </a:solidFill>
              </a:rPr>
              <a:t>Selon cette même agence de presse, l'homme en question s'était "présenté au nom du groupe Charles Martel, du nom du noble  franc qui avait repoussé les Arabes à Poitiers en 732". Or, ce groupe extrémiste avait commis auparavant une vingtaine d'attentats, principalement contre des ressortissants ou des intérêts algériens en France,  entre le 14 décembre 1973 et le 20 juin 1991.</a:t>
            </a:r>
          </a:p>
          <a:p>
            <a:pPr algn="just"/>
            <a:endParaRPr lang="fr-FR" dirty="0"/>
          </a:p>
        </p:txBody>
      </p:sp>
      <p:sp>
        <p:nvSpPr>
          <p:cNvPr id="8" name="ZoneTexte 7"/>
          <p:cNvSpPr txBox="1"/>
          <p:nvPr/>
        </p:nvSpPr>
        <p:spPr>
          <a:xfrm>
            <a:off x="323528" y="4797152"/>
            <a:ext cx="8496944" cy="1600438"/>
          </a:xfrm>
          <a:prstGeom prst="rect">
            <a:avLst/>
          </a:prstGeom>
          <a:solidFill>
            <a:schemeClr val="accent2"/>
          </a:solidFill>
        </p:spPr>
        <p:txBody>
          <a:bodyPr wrap="square" rtlCol="0">
            <a:spAutoFit/>
          </a:bodyPr>
          <a:lstStyle/>
          <a:p>
            <a:r>
              <a:rPr lang="fr-FR" sz="2000" dirty="0" smtClean="0">
                <a:solidFill>
                  <a:schemeClr val="bg1"/>
                </a:solidFill>
              </a:rPr>
              <a:t>Le film de Rachid Bouchareb vient donc de ranimer la flamme de la haine de plusieurs groupes radicaux et racistes qui cherchent la moindre opportunité pour lancer des actions d'hostilités à l'encontre des minorités d'immigrés en France, notamment la communauté maghrébine.</a:t>
            </a:r>
          </a:p>
          <a:p>
            <a:endParaRPr lang="fr-FR"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2000"/>
                                        <p:tgtEl>
                                          <p:spTgt spid="8"/>
                                        </p:tgtEl>
                                      </p:cBhvr>
                                    </p:animEffect>
                                    <p:set>
                                      <p:cBhvr>
                                        <p:cTn id="26"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923928" y="1773042"/>
            <a:ext cx="2061715" cy="266407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Présenté à Cannes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le 21 mai 2010</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4" name="Text Box 4"/>
          <p:cNvSpPr txBox="1">
            <a:spLocks noChangeArrowheads="1"/>
          </p:cNvSpPr>
          <p:nvPr/>
        </p:nvSpPr>
        <p:spPr bwMode="auto">
          <a:xfrm>
            <a:off x="395536" y="188640"/>
            <a:ext cx="2648417" cy="915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réalisateur</a:t>
            </a:r>
            <a:r>
              <a:rPr kumimoji="0" lang="fr-FR" sz="1100" b="0" i="0" u="none" strike="noStrike" cap="none" normalizeH="0" baseline="0" dirty="0" smtClean="0">
                <a:ln>
                  <a:noFill/>
                </a:ln>
                <a:solidFill>
                  <a:schemeClr val="tx1"/>
                </a:solidFill>
                <a:effectLst/>
                <a:latin typeface="Times New Roman" pitchFamily="18" charset="0"/>
              </a:rPr>
              <a:t> : Rachid </a:t>
            </a:r>
            <a:r>
              <a:rPr kumimoji="0" lang="fr-FR" sz="1100" b="0" i="0" u="none" strike="noStrike" cap="none" normalizeH="0" baseline="0" dirty="0" err="1" smtClean="0">
                <a:ln>
                  <a:noFill/>
                </a:ln>
                <a:solidFill>
                  <a:schemeClr val="tx1"/>
                </a:solidFill>
                <a:effectLst/>
                <a:latin typeface="Times New Roman" pitchFamily="18" charset="0"/>
              </a:rPr>
              <a:t>Bouchareb</a:t>
            </a:r>
            <a:r>
              <a:rPr kumimoji="0" lang="fr-FR" sz="1100" b="0"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Une intention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faire la lumière sur un pan d’histoire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rétablir une vérité historique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9" name="Oval 9"/>
          <p:cNvSpPr>
            <a:spLocks noChangeArrowheads="1"/>
          </p:cNvSpPr>
          <p:nvPr/>
        </p:nvSpPr>
        <p:spPr bwMode="auto">
          <a:xfrm>
            <a:off x="3491880" y="188640"/>
            <a:ext cx="2880320" cy="1512168"/>
          </a:xfrm>
          <a:prstGeom prst="ellips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90" name="Text Box 10"/>
          <p:cNvSpPr txBox="1">
            <a:spLocks noChangeArrowheads="1"/>
          </p:cNvSpPr>
          <p:nvPr/>
        </p:nvSpPr>
        <p:spPr bwMode="auto">
          <a:xfrm>
            <a:off x="34198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ministre de la culture : F. Mitterrand</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Un avis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une œuvre de fiction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débats qui aident à reconstituer notre passé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évènements déjà connus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1" name="Text Box 11"/>
          <p:cNvSpPr txBox="1">
            <a:spLocks noChangeArrowheads="1"/>
          </p:cNvSpPr>
          <p:nvPr/>
        </p:nvSpPr>
        <p:spPr bwMode="auto">
          <a:xfrm>
            <a:off x="52200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secrétaire d’état aux anciens combattants : H. Falco.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Demande à analyser le contenu auprès du Service historique des armées : un film qui comporte des erreurs.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2" name="Text Box 12"/>
          <p:cNvSpPr txBox="1">
            <a:spLocks noChangeArrowheads="1"/>
          </p:cNvSpPr>
          <p:nvPr/>
        </p:nvSpPr>
        <p:spPr bwMode="auto">
          <a:xfrm>
            <a:off x="6732240" y="332656"/>
            <a:ext cx="2251430" cy="63003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rPr>
              <a:t>Un hebdomadaire,</a:t>
            </a:r>
            <a:r>
              <a:rPr kumimoji="0" lang="fr-FR" sz="1100" b="0" i="0" u="none" strike="noStrike" cap="none" normalizeH="0" baseline="0" smtClean="0">
                <a:ln>
                  <a:noFill/>
                </a:ln>
                <a:solidFill>
                  <a:schemeClr val="tx1"/>
                </a:solidFill>
                <a:effectLst/>
                <a:latin typeface="Times New Roman" pitchFamily="18" charset="0"/>
              </a:rPr>
              <a:t> une presse de « droite » : « ce film est un plaidoyer pro FLN »</a:t>
            </a:r>
            <a:endParaRPr kumimoji="0" lang="fr-FR" sz="1100" b="0" i="0" u="none" strike="noStrike" cap="none" normalizeH="0" baseline="0" smtClean="0">
              <a:ln>
                <a:noFill/>
              </a:ln>
              <a:solidFill>
                <a:schemeClr val="tx1"/>
              </a:solidFill>
              <a:effectLst/>
              <a:latin typeface="Arial" pitchFamily="34" charset="0"/>
            </a:endParaRPr>
          </a:p>
        </p:txBody>
      </p:sp>
      <p:sp>
        <p:nvSpPr>
          <p:cNvPr id="20494" name="Text Box 14"/>
          <p:cNvSpPr txBox="1">
            <a:spLocks noChangeArrowheads="1"/>
          </p:cNvSpPr>
          <p:nvPr/>
        </p:nvSpPr>
        <p:spPr bwMode="auto">
          <a:xfrm>
            <a:off x="6732240" y="1196752"/>
            <a:ext cx="2251430" cy="16561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député UMP des alpes maritimes : </a:t>
            </a:r>
            <a:r>
              <a:rPr kumimoji="0" lang="fr-FR" sz="1100" b="1" i="0" u="none" strike="noStrike" cap="none" normalizeH="0" baseline="0" dirty="0" err="1" smtClean="0">
                <a:ln>
                  <a:noFill/>
                </a:ln>
                <a:solidFill>
                  <a:schemeClr val="tx1"/>
                </a:solidFill>
                <a:effectLst/>
                <a:latin typeface="Times New Roman" pitchFamily="18" charset="0"/>
              </a:rPr>
              <a:t>Lionnel</a:t>
            </a:r>
            <a:r>
              <a:rPr kumimoji="0" lang="fr-FR" sz="1100" b="1" i="0" u="none" strike="noStrike" cap="none" normalizeH="0" baseline="0" dirty="0" smtClean="0">
                <a:ln>
                  <a:noFill/>
                </a:ln>
                <a:solidFill>
                  <a:schemeClr val="tx1"/>
                </a:solidFill>
                <a:effectLst/>
                <a:latin typeface="Times New Roman" pitchFamily="18" charset="0"/>
              </a:rPr>
              <a:t> Luca.</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avis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0" i="0" u="none" strike="noStrike" cap="none" normalizeH="0" baseline="0" dirty="0" smtClean="0">
                <a:ln>
                  <a:noFill/>
                </a:ln>
                <a:solidFill>
                  <a:schemeClr val="tx1"/>
                </a:solidFill>
                <a:effectLst/>
                <a:latin typeface="Times New Roman" pitchFamily="18" charset="0"/>
              </a:rPr>
              <a:t>« - une falsification de l’histoire,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une vision révisionniste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 pas de  financement de chaines française pour ce film</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la police française assimilée à la gestapo, l’armée aux SS »</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95" name="Text Box 15"/>
          <p:cNvSpPr txBox="1">
            <a:spLocks noChangeArrowheads="1"/>
          </p:cNvSpPr>
          <p:nvPr/>
        </p:nvSpPr>
        <p:spPr bwMode="auto">
          <a:xfrm>
            <a:off x="6804248" y="3068960"/>
            <a:ext cx="2186193" cy="122413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Les associations de rapatriés, de « pieds noirs »</a:t>
            </a:r>
            <a:r>
              <a:rPr kumimoji="0" lang="fr-FR" sz="1100" b="0" i="0" u="none" strike="noStrike" cap="none" normalizeH="0" baseline="0" dirty="0" smtClean="0">
                <a:ln>
                  <a:noFill/>
                </a:ln>
                <a:solidFill>
                  <a:schemeClr val="tx1"/>
                </a:solidFill>
                <a:effectLst/>
                <a:latin typeface="Times New Roman" pitchFamily="18" charset="0"/>
              </a:rPr>
              <a:t> :  « Pour la vérité historique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il faut défendre la colonisation, la France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il faut respecter l’histoire de France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96" name="Text Box 16"/>
          <p:cNvSpPr txBox="1">
            <a:spLocks noChangeArrowheads="1"/>
          </p:cNvSpPr>
          <p:nvPr/>
        </p:nvSpPr>
        <p:spPr bwMode="auto">
          <a:xfrm>
            <a:off x="6948264" y="4509120"/>
            <a:ext cx="2016224" cy="93610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Des anciens combattants, des harkis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défendre la mémoire des combattants tombés à Sétif</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dénoncer le FLN</a:t>
            </a:r>
            <a:endParaRPr kumimoji="0" lang="fr-FR" sz="1100" b="0" i="0" u="none" strike="noStrike" cap="none" normalizeH="0" baseline="0" dirty="0" smtClean="0">
              <a:ln>
                <a:noFill/>
              </a:ln>
              <a:solidFill>
                <a:schemeClr val="tx1"/>
              </a:solidFill>
              <a:effectLst/>
              <a:latin typeface="Arial" pitchFamily="34" charset="0"/>
            </a:endParaRPr>
          </a:p>
        </p:txBody>
      </p:sp>
      <p:pic>
        <p:nvPicPr>
          <p:cNvPr id="18" name="il_fi" descr="http://www.radioalgerie.dz/fr/images/stories/hors-la-loi-poster.jpg"/>
          <p:cNvPicPr/>
          <p:nvPr/>
        </p:nvPicPr>
        <p:blipFill>
          <a:blip r:embed="rId2" cstate="print"/>
          <a:srcRect/>
          <a:stretch>
            <a:fillRect/>
          </a:stretch>
        </p:blipFill>
        <p:spPr bwMode="auto">
          <a:xfrm>
            <a:off x="4067944" y="1844824"/>
            <a:ext cx="1656184" cy="2088232"/>
          </a:xfrm>
          <a:prstGeom prst="rect">
            <a:avLst/>
          </a:prstGeom>
          <a:noFill/>
          <a:ln w="9525">
            <a:noFill/>
            <a:miter lim="800000"/>
            <a:headEnd/>
            <a:tailEnd/>
          </a:ln>
        </p:spPr>
      </p:pic>
      <p:sp>
        <p:nvSpPr>
          <p:cNvPr id="20497" name="Rectangle 17"/>
          <p:cNvSpPr>
            <a:spLocks noChangeArrowheads="1"/>
          </p:cNvSpPr>
          <p:nvPr/>
        </p:nvSpPr>
        <p:spPr bwMode="auto">
          <a:xfrm>
            <a:off x="3707904" y="476672"/>
            <a:ext cx="25922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sortie d’un film sur la guerre d’Algérie, une question qui soulève le débat</a:t>
            </a:r>
            <a:endParaRPr kumimoji="0" lang="fr-FR"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 passé qui ne passe pas »</a:t>
            </a:r>
            <a:endParaRPr kumimoji="0" lang="fr-FR" sz="1800" b="0" i="0" u="none" strike="noStrike" cap="none" normalizeH="0" baseline="0" dirty="0" smtClean="0">
              <a:ln>
                <a:noFill/>
              </a:ln>
              <a:solidFill>
                <a:schemeClr val="tx1"/>
              </a:solidFill>
              <a:effectLst/>
              <a:latin typeface="Arial" pitchFamily="34" charset="0"/>
            </a:endParaRPr>
          </a:p>
        </p:txBody>
      </p:sp>
      <p:sp>
        <p:nvSpPr>
          <p:cNvPr id="19" name="Text Box 5"/>
          <p:cNvSpPr txBox="1">
            <a:spLocks noChangeArrowheads="1"/>
          </p:cNvSpPr>
          <p:nvPr/>
        </p:nvSpPr>
        <p:spPr bwMode="auto">
          <a:xfrm>
            <a:off x="179512" y="2276872"/>
            <a:ext cx="3036378" cy="90578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historien</a:t>
            </a:r>
            <a:r>
              <a:rPr kumimoji="0" lang="fr-FR" sz="1100" b="0" i="0" u="none" strike="noStrike" cap="none" normalizeH="0" baseline="0" dirty="0" smtClean="0">
                <a:ln>
                  <a:noFill/>
                </a:ln>
                <a:solidFill>
                  <a:schemeClr val="tx1"/>
                </a:solidFill>
                <a:effectLst/>
                <a:latin typeface="Times New Roman" pitchFamily="18" charset="0"/>
              </a:rPr>
              <a:t> : Gilles </a:t>
            </a:r>
            <a:r>
              <a:rPr kumimoji="0" lang="fr-FR" sz="1100" b="0" i="0" u="none" strike="noStrike" cap="none" normalizeH="0" baseline="0" dirty="0" err="1" smtClean="0">
                <a:ln>
                  <a:noFill/>
                </a:ln>
                <a:solidFill>
                  <a:schemeClr val="tx1"/>
                </a:solidFill>
                <a:effectLst/>
                <a:latin typeface="Times New Roman" pitchFamily="18" charset="0"/>
              </a:rPr>
              <a:t>Manceron</a:t>
            </a: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 avis : - ce film comporte certes des erreurs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Mais c’est une fiction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On ne peut utiliser le passé à des fins politiques</a:t>
            </a:r>
            <a:endParaRPr kumimoji="0" lang="fr-FR" sz="11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92"/>
                                        </p:tgtEl>
                                        <p:attrNameLst>
                                          <p:attrName>style.visibility</p:attrName>
                                        </p:attrNameLst>
                                      </p:cBhvr>
                                      <p:to>
                                        <p:strVal val="visible"/>
                                      </p:to>
                                    </p:set>
                                    <p:animEffect transition="in" filter="fade">
                                      <p:cBhvr>
                                        <p:cTn id="10" dur="2000"/>
                                        <p:tgtEl>
                                          <p:spTgt spid="204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94"/>
                                        </p:tgtEl>
                                        <p:attrNameLst>
                                          <p:attrName>style.visibility</p:attrName>
                                        </p:attrNameLst>
                                      </p:cBhvr>
                                      <p:to>
                                        <p:strVal val="visible"/>
                                      </p:to>
                                    </p:set>
                                    <p:animEffect transition="in" filter="fade">
                                      <p:cBhvr>
                                        <p:cTn id="13" dur="2000"/>
                                        <p:tgtEl>
                                          <p:spTgt spid="2049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0490"/>
                                        </p:tgtEl>
                                        <p:attrNameLst>
                                          <p:attrName>style.visibility</p:attrName>
                                        </p:attrNameLst>
                                      </p:cBhvr>
                                      <p:to>
                                        <p:strVal val="visible"/>
                                      </p:to>
                                    </p:set>
                                    <p:anim calcmode="lin" valueType="num">
                                      <p:cBhvr>
                                        <p:cTn id="16" dur="500" fill="hold"/>
                                        <p:tgtEl>
                                          <p:spTgt spid="20490"/>
                                        </p:tgtEl>
                                        <p:attrNameLst>
                                          <p:attrName>ppt_w</p:attrName>
                                        </p:attrNameLst>
                                      </p:cBhvr>
                                      <p:tavLst>
                                        <p:tav tm="0">
                                          <p:val>
                                            <p:fltVal val="0"/>
                                          </p:val>
                                        </p:tav>
                                        <p:tav tm="100000">
                                          <p:val>
                                            <p:strVal val="#ppt_w"/>
                                          </p:val>
                                        </p:tav>
                                      </p:tavLst>
                                    </p:anim>
                                    <p:anim calcmode="lin" valueType="num">
                                      <p:cBhvr>
                                        <p:cTn id="17" dur="500" fill="hold"/>
                                        <p:tgtEl>
                                          <p:spTgt spid="20490"/>
                                        </p:tgtEl>
                                        <p:attrNameLst>
                                          <p:attrName>ppt_h</p:attrName>
                                        </p:attrNameLst>
                                      </p:cBhvr>
                                      <p:tavLst>
                                        <p:tav tm="0">
                                          <p:val>
                                            <p:fltVal val="0"/>
                                          </p:val>
                                        </p:tav>
                                        <p:tav tm="100000">
                                          <p:val>
                                            <p:strVal val="#ppt_h"/>
                                          </p:val>
                                        </p:tav>
                                      </p:tavLst>
                                    </p:anim>
                                    <p:animEffect transition="in" filter="fade">
                                      <p:cBhvr>
                                        <p:cTn id="18" dur="500"/>
                                        <p:tgtEl>
                                          <p:spTgt spid="20490"/>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0491"/>
                                        </p:tgtEl>
                                        <p:attrNameLst>
                                          <p:attrName>style.visibility</p:attrName>
                                        </p:attrNameLst>
                                      </p:cBhvr>
                                      <p:to>
                                        <p:strVal val="visible"/>
                                      </p:to>
                                    </p:set>
                                    <p:anim calcmode="lin" valueType="num">
                                      <p:cBhvr>
                                        <p:cTn id="21" dur="500" fill="hold"/>
                                        <p:tgtEl>
                                          <p:spTgt spid="20491"/>
                                        </p:tgtEl>
                                        <p:attrNameLst>
                                          <p:attrName>ppt_w</p:attrName>
                                        </p:attrNameLst>
                                      </p:cBhvr>
                                      <p:tavLst>
                                        <p:tav tm="0">
                                          <p:val>
                                            <p:fltVal val="0"/>
                                          </p:val>
                                        </p:tav>
                                        <p:tav tm="100000">
                                          <p:val>
                                            <p:strVal val="#ppt_w"/>
                                          </p:val>
                                        </p:tav>
                                      </p:tavLst>
                                    </p:anim>
                                    <p:anim calcmode="lin" valueType="num">
                                      <p:cBhvr>
                                        <p:cTn id="22" dur="500" fill="hold"/>
                                        <p:tgtEl>
                                          <p:spTgt spid="20491"/>
                                        </p:tgtEl>
                                        <p:attrNameLst>
                                          <p:attrName>ppt_h</p:attrName>
                                        </p:attrNameLst>
                                      </p:cBhvr>
                                      <p:tavLst>
                                        <p:tav tm="0">
                                          <p:val>
                                            <p:fltVal val="0"/>
                                          </p:val>
                                        </p:tav>
                                        <p:tav tm="100000">
                                          <p:val>
                                            <p:strVal val="#ppt_h"/>
                                          </p:val>
                                        </p:tav>
                                      </p:tavLst>
                                    </p:anim>
                                    <p:animEffect transition="in" filter="fade">
                                      <p:cBhvr>
                                        <p:cTn id="23" dur="500"/>
                                        <p:tgtEl>
                                          <p:spTgt spid="2049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0495"/>
                                        </p:tgtEl>
                                        <p:attrNameLst>
                                          <p:attrName>style.visibility</p:attrName>
                                        </p:attrNameLst>
                                      </p:cBhvr>
                                      <p:to>
                                        <p:strVal val="visible"/>
                                      </p:to>
                                    </p:set>
                                    <p:anim calcmode="lin" valueType="num">
                                      <p:cBhvr>
                                        <p:cTn id="28" dur="500" fill="hold"/>
                                        <p:tgtEl>
                                          <p:spTgt spid="20495"/>
                                        </p:tgtEl>
                                        <p:attrNameLst>
                                          <p:attrName>ppt_w</p:attrName>
                                        </p:attrNameLst>
                                      </p:cBhvr>
                                      <p:tavLst>
                                        <p:tav tm="0">
                                          <p:val>
                                            <p:fltVal val="0"/>
                                          </p:val>
                                        </p:tav>
                                        <p:tav tm="100000">
                                          <p:val>
                                            <p:strVal val="#ppt_w"/>
                                          </p:val>
                                        </p:tav>
                                      </p:tavLst>
                                    </p:anim>
                                    <p:anim calcmode="lin" valueType="num">
                                      <p:cBhvr>
                                        <p:cTn id="29" dur="500" fill="hold"/>
                                        <p:tgtEl>
                                          <p:spTgt spid="20495"/>
                                        </p:tgtEl>
                                        <p:attrNameLst>
                                          <p:attrName>ppt_h</p:attrName>
                                        </p:attrNameLst>
                                      </p:cBhvr>
                                      <p:tavLst>
                                        <p:tav tm="0">
                                          <p:val>
                                            <p:fltVal val="0"/>
                                          </p:val>
                                        </p:tav>
                                        <p:tav tm="100000">
                                          <p:val>
                                            <p:strVal val="#ppt_h"/>
                                          </p:val>
                                        </p:tav>
                                      </p:tavLst>
                                    </p:anim>
                                    <p:animEffect transition="in" filter="fade">
                                      <p:cBhvr>
                                        <p:cTn id="30" dur="500"/>
                                        <p:tgtEl>
                                          <p:spTgt spid="2049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0496"/>
                                        </p:tgtEl>
                                        <p:attrNameLst>
                                          <p:attrName>style.visibility</p:attrName>
                                        </p:attrNameLst>
                                      </p:cBhvr>
                                      <p:to>
                                        <p:strVal val="visible"/>
                                      </p:to>
                                    </p:set>
                                    <p:anim calcmode="lin" valueType="num">
                                      <p:cBhvr>
                                        <p:cTn id="35" dur="500" fill="hold"/>
                                        <p:tgtEl>
                                          <p:spTgt spid="20496"/>
                                        </p:tgtEl>
                                        <p:attrNameLst>
                                          <p:attrName>ppt_w</p:attrName>
                                        </p:attrNameLst>
                                      </p:cBhvr>
                                      <p:tavLst>
                                        <p:tav tm="0">
                                          <p:val>
                                            <p:fltVal val="0"/>
                                          </p:val>
                                        </p:tav>
                                        <p:tav tm="100000">
                                          <p:val>
                                            <p:strVal val="#ppt_w"/>
                                          </p:val>
                                        </p:tav>
                                      </p:tavLst>
                                    </p:anim>
                                    <p:anim calcmode="lin" valueType="num">
                                      <p:cBhvr>
                                        <p:cTn id="36" dur="500" fill="hold"/>
                                        <p:tgtEl>
                                          <p:spTgt spid="20496"/>
                                        </p:tgtEl>
                                        <p:attrNameLst>
                                          <p:attrName>ppt_h</p:attrName>
                                        </p:attrNameLst>
                                      </p:cBhvr>
                                      <p:tavLst>
                                        <p:tav tm="0">
                                          <p:val>
                                            <p:fltVal val="0"/>
                                          </p:val>
                                        </p:tav>
                                        <p:tav tm="100000">
                                          <p:val>
                                            <p:strVal val="#ppt_h"/>
                                          </p:val>
                                        </p:tav>
                                      </p:tavLst>
                                    </p:anim>
                                    <p:animEffect transition="in" filter="fade">
                                      <p:cBhvr>
                                        <p:cTn id="37" dur="500"/>
                                        <p:tgtEl>
                                          <p:spTgt spid="2049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90" grpId="0" animBg="1"/>
      <p:bldP spid="20491" grpId="0" animBg="1"/>
      <p:bldP spid="20492" grpId="0" animBg="1"/>
      <p:bldP spid="20494" grpId="0" animBg="1"/>
      <p:bldP spid="20495" grpId="0" animBg="1"/>
      <p:bldP spid="20496"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085184"/>
            <a:ext cx="7704856"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fr-FR" dirty="0" smtClean="0"/>
              <a:t>« Le  </a:t>
            </a:r>
            <a:r>
              <a:rPr lang="fr-FR" dirty="0"/>
              <a:t>vice-président du Conseil régional en charge de la politique culturelle, Patrick </a:t>
            </a:r>
            <a:r>
              <a:rPr lang="fr-FR" dirty="0" err="1"/>
              <a:t>Menucci</a:t>
            </a:r>
            <a:r>
              <a:rPr lang="fr-FR" dirty="0"/>
              <a:t> (Parti socialiste), </a:t>
            </a:r>
            <a:r>
              <a:rPr lang="fr-FR" dirty="0" smtClean="0"/>
              <a:t>a </a:t>
            </a:r>
            <a:r>
              <a:rPr lang="fr-FR" dirty="0"/>
              <a:t>rétorqué aux manifestants qu’il «s’honorait» du financement de Hors-la-loi par la région Paca, affirmant qu’il s’agissait du «film d’un créateur qui raconte sa vision de la guerre d’Algérie</a:t>
            </a:r>
            <a:r>
              <a:rPr lang="fr-FR" dirty="0" smtClean="0"/>
              <a:t>». »</a:t>
            </a:r>
          </a:p>
          <a:p>
            <a:pPr algn="just"/>
            <a:r>
              <a:rPr lang="fr-FR" dirty="0" smtClean="0"/>
              <a:t>El watan 23 septembre 2010 </a:t>
            </a:r>
            <a:endParaRPr lang="fr-FR" dirty="0"/>
          </a:p>
        </p:txBody>
      </p:sp>
      <p:sp>
        <p:nvSpPr>
          <p:cNvPr id="3" name="ZoneTexte 2"/>
          <p:cNvSpPr txBox="1"/>
          <p:nvPr/>
        </p:nvSpPr>
        <p:spPr>
          <a:xfrm>
            <a:off x="539552" y="260648"/>
            <a:ext cx="5040560"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800" dirty="0" smtClean="0"/>
              <a:t>Des voix discordantes</a:t>
            </a:r>
            <a:endParaRPr lang="fr-FR" sz="2800" dirty="0"/>
          </a:p>
        </p:txBody>
      </p:sp>
      <p:sp>
        <p:nvSpPr>
          <p:cNvPr id="4" name="ZoneTexte 3"/>
          <p:cNvSpPr txBox="1"/>
          <p:nvPr/>
        </p:nvSpPr>
        <p:spPr>
          <a:xfrm>
            <a:off x="467544" y="980728"/>
            <a:ext cx="7848872" cy="393954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fr-FR" dirty="0"/>
              <a:t>Il est vrai que l’œuvre Hors-la-loi de Rachid Bouchareb a réveillé une bête immonde en allant jeter un regard là où s’est déroulé un des plus grands crimes commis par la France coloniale : le massacre de 45 000 Algériens civils en 1945 à l’est du pays. Un crime jamais évoqué, encore moins reconnu dans l’Hexagone à ce jour. Un massacre à large échelle relevant du crime contre </a:t>
            </a:r>
            <a:r>
              <a:rPr lang="fr-FR" dirty="0" smtClean="0"/>
              <a:t>l’humanité(…)</a:t>
            </a:r>
          </a:p>
          <a:p>
            <a:pPr algn="just"/>
            <a:r>
              <a:rPr lang="fr-FR" dirty="0" smtClean="0"/>
              <a:t>Le </a:t>
            </a:r>
            <a:r>
              <a:rPr lang="fr-FR" dirty="0"/>
              <a:t>monde entier a désormais entre les mains un témoignage, même indirect et par la fiction du massacre de Sétif, </a:t>
            </a:r>
            <a:r>
              <a:rPr lang="fr-FR" dirty="0" err="1"/>
              <a:t>Kherrata</a:t>
            </a:r>
            <a:r>
              <a:rPr lang="fr-FR" dirty="0"/>
              <a:t>, Guelma. </a:t>
            </a:r>
            <a:endParaRPr lang="fr-FR" dirty="0" smtClean="0"/>
          </a:p>
          <a:p>
            <a:pPr algn="just"/>
            <a:r>
              <a:rPr lang="fr-FR" dirty="0" smtClean="0"/>
              <a:t>Une </a:t>
            </a:r>
            <a:r>
              <a:rPr lang="fr-FR" dirty="0"/>
              <a:t>brèche dans la stratégie de l’amnésie développée depuis un demi-siècle par la France officielle, suffisante pour rendre dérisoire les menaces à la bombe auxquelles sera inévitablement confronté le film dans les salles de cinéma françaises. </a:t>
            </a:r>
          </a:p>
          <a:p>
            <a:pPr algn="just"/>
            <a:r>
              <a:rPr lang="fr-FR" b="1" dirty="0"/>
              <a:t>Ali </a:t>
            </a:r>
            <a:r>
              <a:rPr lang="fr-FR" b="1" dirty="0" err="1"/>
              <a:t>Bahmane</a:t>
            </a:r>
            <a:r>
              <a:rPr lang="fr-FR" b="1" dirty="0"/>
              <a:t> </a:t>
            </a:r>
            <a:r>
              <a:rPr lang="fr-BE" sz="1600" dirty="0" smtClean="0"/>
              <a:t>journaliste et fondateur du quotidien indépendant francophone à Alger El Watan édito du 25 mai 2010</a:t>
            </a:r>
            <a:endParaRPr lang="fr-FR" sz="1600" dirty="0"/>
          </a:p>
          <a:p>
            <a:pPr algn="just"/>
            <a:endParaRPr lang="fr-FR" dirty="0"/>
          </a:p>
        </p:txBody>
      </p:sp>
      <p:sp>
        <p:nvSpPr>
          <p:cNvPr id="5" name="Rectangle 4"/>
          <p:cNvSpPr/>
          <p:nvPr/>
        </p:nvSpPr>
        <p:spPr>
          <a:xfrm>
            <a:off x="467544" y="2996952"/>
            <a:ext cx="7848872" cy="576064"/>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923928" y="1773042"/>
            <a:ext cx="2061715" cy="266407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Présenté à Cannes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le 21 mai 2010</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4" name="Text Box 4"/>
          <p:cNvSpPr txBox="1">
            <a:spLocks noChangeArrowheads="1"/>
          </p:cNvSpPr>
          <p:nvPr/>
        </p:nvSpPr>
        <p:spPr bwMode="auto">
          <a:xfrm>
            <a:off x="395536" y="188640"/>
            <a:ext cx="2648417" cy="915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réalisateur</a:t>
            </a:r>
            <a:r>
              <a:rPr kumimoji="0" lang="fr-FR" sz="1100" b="0" i="0" u="none" strike="noStrike" cap="none" normalizeH="0" baseline="0" dirty="0" smtClean="0">
                <a:ln>
                  <a:noFill/>
                </a:ln>
                <a:solidFill>
                  <a:schemeClr val="tx1"/>
                </a:solidFill>
                <a:effectLst/>
                <a:latin typeface="Times New Roman" pitchFamily="18" charset="0"/>
              </a:rPr>
              <a:t> : Rachid </a:t>
            </a:r>
            <a:r>
              <a:rPr kumimoji="0" lang="fr-FR" sz="1100" b="0" i="0" u="none" strike="noStrike" cap="none" normalizeH="0" baseline="0" dirty="0" err="1" smtClean="0">
                <a:ln>
                  <a:noFill/>
                </a:ln>
                <a:solidFill>
                  <a:schemeClr val="tx1"/>
                </a:solidFill>
                <a:effectLst/>
                <a:latin typeface="Times New Roman" pitchFamily="18" charset="0"/>
              </a:rPr>
              <a:t>Bouchareb</a:t>
            </a:r>
            <a:r>
              <a:rPr kumimoji="0" lang="fr-FR" sz="1100" b="0"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Une intention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faire la lumière sur un pan d’histoire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rétablir une vérité historique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9" name="Oval 9"/>
          <p:cNvSpPr>
            <a:spLocks noChangeArrowheads="1"/>
          </p:cNvSpPr>
          <p:nvPr/>
        </p:nvSpPr>
        <p:spPr bwMode="auto">
          <a:xfrm>
            <a:off x="3491880" y="188640"/>
            <a:ext cx="2880320" cy="1512168"/>
          </a:xfrm>
          <a:prstGeom prst="ellips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90" name="Text Box 10"/>
          <p:cNvSpPr txBox="1">
            <a:spLocks noChangeArrowheads="1"/>
          </p:cNvSpPr>
          <p:nvPr/>
        </p:nvSpPr>
        <p:spPr bwMode="auto">
          <a:xfrm>
            <a:off x="34198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ministre de la culture : F. Mitterrand</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Un avis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une œuvre de fiction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débats qui aident à reconstituer notre passé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évènements déjà connus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1" name="Text Box 11"/>
          <p:cNvSpPr txBox="1">
            <a:spLocks noChangeArrowheads="1"/>
          </p:cNvSpPr>
          <p:nvPr/>
        </p:nvSpPr>
        <p:spPr bwMode="auto">
          <a:xfrm>
            <a:off x="52200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secrétaire d’état aux anciens combattants : H. Falco.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Demande à analyser le contenu auprès du Service historique des armées : un film qui comporte des erreurs.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2" name="Text Box 12"/>
          <p:cNvSpPr txBox="1">
            <a:spLocks noChangeArrowheads="1"/>
          </p:cNvSpPr>
          <p:nvPr/>
        </p:nvSpPr>
        <p:spPr bwMode="auto">
          <a:xfrm>
            <a:off x="6732240" y="332656"/>
            <a:ext cx="2251430" cy="63003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rPr>
              <a:t>Un hebdomadaire,</a:t>
            </a:r>
            <a:r>
              <a:rPr kumimoji="0" lang="fr-FR" sz="1100" b="0" i="0" u="none" strike="noStrike" cap="none" normalizeH="0" baseline="0" smtClean="0">
                <a:ln>
                  <a:noFill/>
                </a:ln>
                <a:solidFill>
                  <a:schemeClr val="tx1"/>
                </a:solidFill>
                <a:effectLst/>
                <a:latin typeface="Times New Roman" pitchFamily="18" charset="0"/>
              </a:rPr>
              <a:t> une presse de « droite » : « ce film est un plaidoyer pro FLN »</a:t>
            </a:r>
            <a:endParaRPr kumimoji="0" lang="fr-FR" sz="1100" b="0" i="0" u="none" strike="noStrike" cap="none" normalizeH="0" baseline="0" smtClean="0">
              <a:ln>
                <a:noFill/>
              </a:ln>
              <a:solidFill>
                <a:schemeClr val="tx1"/>
              </a:solidFill>
              <a:effectLst/>
              <a:latin typeface="Arial" pitchFamily="34" charset="0"/>
            </a:endParaRPr>
          </a:p>
        </p:txBody>
      </p:sp>
      <p:sp>
        <p:nvSpPr>
          <p:cNvPr id="20493" name="Text Box 13"/>
          <p:cNvSpPr txBox="1">
            <a:spLocks noChangeArrowheads="1"/>
          </p:cNvSpPr>
          <p:nvPr/>
        </p:nvSpPr>
        <p:spPr bwMode="auto">
          <a:xfrm>
            <a:off x="251520" y="1268761"/>
            <a:ext cx="2899227" cy="7920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rPr>
              <a:t>Un journaliste algérien</a:t>
            </a:r>
            <a:r>
              <a:rPr kumimoji="0" lang="fr-FR" sz="1100" b="0" i="0" u="none" strike="noStrike" cap="none" normalizeH="0" baseline="0" smtClean="0">
                <a:ln>
                  <a:noFill/>
                </a:ln>
                <a:solidFill>
                  <a:schemeClr val="tx1"/>
                </a:solidFill>
                <a:effectLst/>
                <a:latin typeface="Times New Roman" pitchFamily="18" charset="0"/>
              </a:rPr>
              <a:t> : Ali Bahmane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rPr>
              <a:t>« Un film qui permet de rompre l’amnésie et qui reconnait un des plus grands crimes de la colonisation »</a:t>
            </a:r>
            <a:endParaRPr kumimoji="0" lang="fr-FR" sz="1100" b="0" i="0" u="none" strike="noStrike" cap="none" normalizeH="0" baseline="0" smtClean="0">
              <a:ln>
                <a:noFill/>
              </a:ln>
              <a:solidFill>
                <a:schemeClr val="tx1"/>
              </a:solidFill>
              <a:effectLst/>
              <a:latin typeface="Arial" pitchFamily="34" charset="0"/>
            </a:endParaRPr>
          </a:p>
        </p:txBody>
      </p:sp>
      <p:sp>
        <p:nvSpPr>
          <p:cNvPr id="20494" name="Text Box 14"/>
          <p:cNvSpPr txBox="1">
            <a:spLocks noChangeArrowheads="1"/>
          </p:cNvSpPr>
          <p:nvPr/>
        </p:nvSpPr>
        <p:spPr bwMode="auto">
          <a:xfrm>
            <a:off x="6732240" y="1196752"/>
            <a:ext cx="2251430" cy="16561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député UMP des alpes maritimes : </a:t>
            </a:r>
            <a:r>
              <a:rPr kumimoji="0" lang="fr-FR" sz="1100" b="1" i="0" u="none" strike="noStrike" cap="none" normalizeH="0" baseline="0" dirty="0" err="1" smtClean="0">
                <a:ln>
                  <a:noFill/>
                </a:ln>
                <a:solidFill>
                  <a:schemeClr val="tx1"/>
                </a:solidFill>
                <a:effectLst/>
                <a:latin typeface="Times New Roman" pitchFamily="18" charset="0"/>
              </a:rPr>
              <a:t>Lionnel</a:t>
            </a:r>
            <a:r>
              <a:rPr kumimoji="0" lang="fr-FR" sz="1100" b="1" i="0" u="none" strike="noStrike" cap="none" normalizeH="0" baseline="0" dirty="0" smtClean="0">
                <a:ln>
                  <a:noFill/>
                </a:ln>
                <a:solidFill>
                  <a:schemeClr val="tx1"/>
                </a:solidFill>
                <a:effectLst/>
                <a:latin typeface="Times New Roman" pitchFamily="18" charset="0"/>
              </a:rPr>
              <a:t> Luca.</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avis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0" i="0" u="none" strike="noStrike" cap="none" normalizeH="0" baseline="0" dirty="0" smtClean="0">
                <a:ln>
                  <a:noFill/>
                </a:ln>
                <a:solidFill>
                  <a:schemeClr val="tx1"/>
                </a:solidFill>
                <a:effectLst/>
                <a:latin typeface="Times New Roman" pitchFamily="18" charset="0"/>
              </a:rPr>
              <a:t>« - une falsification de l’histoire,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une vision révisionniste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 pas de  financement de chaines française pour ce film</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la police française assimilée à la gestapo, l’armée aux SS »</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95" name="Text Box 15"/>
          <p:cNvSpPr txBox="1">
            <a:spLocks noChangeArrowheads="1"/>
          </p:cNvSpPr>
          <p:nvPr/>
        </p:nvSpPr>
        <p:spPr bwMode="auto">
          <a:xfrm>
            <a:off x="6804248" y="3068960"/>
            <a:ext cx="2186193" cy="122413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Les associations de rapatriés, de « pieds noirs »</a:t>
            </a:r>
            <a:r>
              <a:rPr kumimoji="0" lang="fr-FR" sz="1100" b="0" i="0" u="none" strike="noStrike" cap="none" normalizeH="0" baseline="0" dirty="0" smtClean="0">
                <a:ln>
                  <a:noFill/>
                </a:ln>
                <a:solidFill>
                  <a:schemeClr val="tx1"/>
                </a:solidFill>
                <a:effectLst/>
                <a:latin typeface="Times New Roman" pitchFamily="18" charset="0"/>
              </a:rPr>
              <a:t> :  « Pour la vérité historique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il faut défendre la colonisation, la France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il faut respecter l’histoire de France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96" name="Text Box 16"/>
          <p:cNvSpPr txBox="1">
            <a:spLocks noChangeArrowheads="1"/>
          </p:cNvSpPr>
          <p:nvPr/>
        </p:nvSpPr>
        <p:spPr bwMode="auto">
          <a:xfrm>
            <a:off x="6948264" y="4509120"/>
            <a:ext cx="2016224" cy="93610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Des anciens combattants, des harkis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défendre la mémoire des combattants tombés à Sétif</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dénoncer le FLN</a:t>
            </a:r>
            <a:endParaRPr kumimoji="0" lang="fr-FR" sz="1100" b="0" i="0" u="none" strike="noStrike" cap="none" normalizeH="0" baseline="0" dirty="0" smtClean="0">
              <a:ln>
                <a:noFill/>
              </a:ln>
              <a:solidFill>
                <a:schemeClr val="tx1"/>
              </a:solidFill>
              <a:effectLst/>
              <a:latin typeface="Arial" pitchFamily="34" charset="0"/>
            </a:endParaRPr>
          </a:p>
        </p:txBody>
      </p:sp>
      <p:pic>
        <p:nvPicPr>
          <p:cNvPr id="18" name="il_fi" descr="http://www.radioalgerie.dz/fr/images/stories/hors-la-loi-poster.jpg"/>
          <p:cNvPicPr/>
          <p:nvPr/>
        </p:nvPicPr>
        <p:blipFill>
          <a:blip r:embed="rId2" cstate="print"/>
          <a:srcRect/>
          <a:stretch>
            <a:fillRect/>
          </a:stretch>
        </p:blipFill>
        <p:spPr bwMode="auto">
          <a:xfrm>
            <a:off x="4067944" y="1844824"/>
            <a:ext cx="1656184" cy="2088232"/>
          </a:xfrm>
          <a:prstGeom prst="rect">
            <a:avLst/>
          </a:prstGeom>
          <a:noFill/>
          <a:ln w="9525">
            <a:noFill/>
            <a:miter lim="800000"/>
            <a:headEnd/>
            <a:tailEnd/>
          </a:ln>
        </p:spPr>
      </p:pic>
      <p:sp>
        <p:nvSpPr>
          <p:cNvPr id="20497" name="Rectangle 17"/>
          <p:cNvSpPr>
            <a:spLocks noChangeArrowheads="1"/>
          </p:cNvSpPr>
          <p:nvPr/>
        </p:nvSpPr>
        <p:spPr bwMode="auto">
          <a:xfrm>
            <a:off x="3707904" y="476672"/>
            <a:ext cx="25922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sortie d’un film sur la guerre d’Algérie, une question qui soulève le débat</a:t>
            </a:r>
            <a:endParaRPr kumimoji="0" lang="fr-FR"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 passé qui ne passe pas »</a:t>
            </a:r>
            <a:endParaRPr kumimoji="0" lang="fr-FR" sz="1800" b="0" i="0" u="none" strike="noStrike" cap="none" normalizeH="0" baseline="0" dirty="0" smtClean="0">
              <a:ln>
                <a:noFill/>
              </a:ln>
              <a:solidFill>
                <a:schemeClr val="tx1"/>
              </a:solidFill>
              <a:effectLst/>
              <a:latin typeface="Arial" pitchFamily="34" charset="0"/>
            </a:endParaRPr>
          </a:p>
        </p:txBody>
      </p:sp>
      <p:sp>
        <p:nvSpPr>
          <p:cNvPr id="14" name="Text Box 5"/>
          <p:cNvSpPr txBox="1">
            <a:spLocks noChangeArrowheads="1"/>
          </p:cNvSpPr>
          <p:nvPr/>
        </p:nvSpPr>
        <p:spPr bwMode="auto">
          <a:xfrm>
            <a:off x="179512" y="2276872"/>
            <a:ext cx="3036378" cy="90578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historien</a:t>
            </a:r>
            <a:r>
              <a:rPr kumimoji="0" lang="fr-FR" sz="1100" b="0" i="0" u="none" strike="noStrike" cap="none" normalizeH="0" baseline="0" dirty="0" smtClean="0">
                <a:ln>
                  <a:noFill/>
                </a:ln>
                <a:solidFill>
                  <a:schemeClr val="tx1"/>
                </a:solidFill>
                <a:effectLst/>
                <a:latin typeface="Times New Roman" pitchFamily="18" charset="0"/>
              </a:rPr>
              <a:t> : Gilles </a:t>
            </a:r>
            <a:r>
              <a:rPr kumimoji="0" lang="fr-FR" sz="1100" b="0" i="0" u="none" strike="noStrike" cap="none" normalizeH="0" baseline="0" dirty="0" err="1" smtClean="0">
                <a:ln>
                  <a:noFill/>
                </a:ln>
                <a:solidFill>
                  <a:schemeClr val="tx1"/>
                </a:solidFill>
                <a:effectLst/>
                <a:latin typeface="Times New Roman" pitchFamily="18" charset="0"/>
              </a:rPr>
              <a:t>Manceron</a:t>
            </a: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 avis : - ce film comporte certes des erreurs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Mais c’est une fiction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On ne peut utiliser le passé à des fins politiques</a:t>
            </a:r>
            <a:endParaRPr kumimoji="0" lang="fr-FR" sz="11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2000"/>
                                        <p:tgtEl>
                                          <p:spTgt spid="204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92"/>
                                        </p:tgtEl>
                                        <p:attrNameLst>
                                          <p:attrName>style.visibility</p:attrName>
                                        </p:attrNameLst>
                                      </p:cBhvr>
                                      <p:to>
                                        <p:strVal val="visible"/>
                                      </p:to>
                                    </p:set>
                                    <p:animEffect transition="in" filter="fade">
                                      <p:cBhvr>
                                        <p:cTn id="10" dur="2000"/>
                                        <p:tgtEl>
                                          <p:spTgt spid="204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94"/>
                                        </p:tgtEl>
                                        <p:attrNameLst>
                                          <p:attrName>style.visibility</p:attrName>
                                        </p:attrNameLst>
                                      </p:cBhvr>
                                      <p:to>
                                        <p:strVal val="visible"/>
                                      </p:to>
                                    </p:set>
                                    <p:animEffect transition="in" filter="fade">
                                      <p:cBhvr>
                                        <p:cTn id="13" dur="2000"/>
                                        <p:tgtEl>
                                          <p:spTgt spid="2049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0490"/>
                                        </p:tgtEl>
                                        <p:attrNameLst>
                                          <p:attrName>style.visibility</p:attrName>
                                        </p:attrNameLst>
                                      </p:cBhvr>
                                      <p:to>
                                        <p:strVal val="visible"/>
                                      </p:to>
                                    </p:set>
                                    <p:anim calcmode="lin" valueType="num">
                                      <p:cBhvr>
                                        <p:cTn id="16" dur="500" fill="hold"/>
                                        <p:tgtEl>
                                          <p:spTgt spid="20490"/>
                                        </p:tgtEl>
                                        <p:attrNameLst>
                                          <p:attrName>ppt_w</p:attrName>
                                        </p:attrNameLst>
                                      </p:cBhvr>
                                      <p:tavLst>
                                        <p:tav tm="0">
                                          <p:val>
                                            <p:fltVal val="0"/>
                                          </p:val>
                                        </p:tav>
                                        <p:tav tm="100000">
                                          <p:val>
                                            <p:strVal val="#ppt_w"/>
                                          </p:val>
                                        </p:tav>
                                      </p:tavLst>
                                    </p:anim>
                                    <p:anim calcmode="lin" valueType="num">
                                      <p:cBhvr>
                                        <p:cTn id="17" dur="500" fill="hold"/>
                                        <p:tgtEl>
                                          <p:spTgt spid="20490"/>
                                        </p:tgtEl>
                                        <p:attrNameLst>
                                          <p:attrName>ppt_h</p:attrName>
                                        </p:attrNameLst>
                                      </p:cBhvr>
                                      <p:tavLst>
                                        <p:tav tm="0">
                                          <p:val>
                                            <p:fltVal val="0"/>
                                          </p:val>
                                        </p:tav>
                                        <p:tav tm="100000">
                                          <p:val>
                                            <p:strVal val="#ppt_h"/>
                                          </p:val>
                                        </p:tav>
                                      </p:tavLst>
                                    </p:anim>
                                    <p:animEffect transition="in" filter="fade">
                                      <p:cBhvr>
                                        <p:cTn id="18" dur="500"/>
                                        <p:tgtEl>
                                          <p:spTgt spid="20490"/>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0491"/>
                                        </p:tgtEl>
                                        <p:attrNameLst>
                                          <p:attrName>style.visibility</p:attrName>
                                        </p:attrNameLst>
                                      </p:cBhvr>
                                      <p:to>
                                        <p:strVal val="visible"/>
                                      </p:to>
                                    </p:set>
                                    <p:anim calcmode="lin" valueType="num">
                                      <p:cBhvr>
                                        <p:cTn id="21" dur="500" fill="hold"/>
                                        <p:tgtEl>
                                          <p:spTgt spid="20491"/>
                                        </p:tgtEl>
                                        <p:attrNameLst>
                                          <p:attrName>ppt_w</p:attrName>
                                        </p:attrNameLst>
                                      </p:cBhvr>
                                      <p:tavLst>
                                        <p:tav tm="0">
                                          <p:val>
                                            <p:fltVal val="0"/>
                                          </p:val>
                                        </p:tav>
                                        <p:tav tm="100000">
                                          <p:val>
                                            <p:strVal val="#ppt_w"/>
                                          </p:val>
                                        </p:tav>
                                      </p:tavLst>
                                    </p:anim>
                                    <p:anim calcmode="lin" valueType="num">
                                      <p:cBhvr>
                                        <p:cTn id="22" dur="500" fill="hold"/>
                                        <p:tgtEl>
                                          <p:spTgt spid="20491"/>
                                        </p:tgtEl>
                                        <p:attrNameLst>
                                          <p:attrName>ppt_h</p:attrName>
                                        </p:attrNameLst>
                                      </p:cBhvr>
                                      <p:tavLst>
                                        <p:tav tm="0">
                                          <p:val>
                                            <p:fltVal val="0"/>
                                          </p:val>
                                        </p:tav>
                                        <p:tav tm="100000">
                                          <p:val>
                                            <p:strVal val="#ppt_h"/>
                                          </p:val>
                                        </p:tav>
                                      </p:tavLst>
                                    </p:anim>
                                    <p:animEffect transition="in" filter="fade">
                                      <p:cBhvr>
                                        <p:cTn id="23" dur="500"/>
                                        <p:tgtEl>
                                          <p:spTgt spid="20491"/>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0495"/>
                                        </p:tgtEl>
                                        <p:attrNameLst>
                                          <p:attrName>style.visibility</p:attrName>
                                        </p:attrNameLst>
                                      </p:cBhvr>
                                      <p:to>
                                        <p:strVal val="visible"/>
                                      </p:to>
                                    </p:set>
                                    <p:anim calcmode="lin" valueType="num">
                                      <p:cBhvr>
                                        <p:cTn id="26" dur="500" fill="hold"/>
                                        <p:tgtEl>
                                          <p:spTgt spid="20495"/>
                                        </p:tgtEl>
                                        <p:attrNameLst>
                                          <p:attrName>ppt_w</p:attrName>
                                        </p:attrNameLst>
                                      </p:cBhvr>
                                      <p:tavLst>
                                        <p:tav tm="0">
                                          <p:val>
                                            <p:fltVal val="0"/>
                                          </p:val>
                                        </p:tav>
                                        <p:tav tm="100000">
                                          <p:val>
                                            <p:strVal val="#ppt_w"/>
                                          </p:val>
                                        </p:tav>
                                      </p:tavLst>
                                    </p:anim>
                                    <p:anim calcmode="lin" valueType="num">
                                      <p:cBhvr>
                                        <p:cTn id="27" dur="500" fill="hold"/>
                                        <p:tgtEl>
                                          <p:spTgt spid="20495"/>
                                        </p:tgtEl>
                                        <p:attrNameLst>
                                          <p:attrName>ppt_h</p:attrName>
                                        </p:attrNameLst>
                                      </p:cBhvr>
                                      <p:tavLst>
                                        <p:tav tm="0">
                                          <p:val>
                                            <p:fltVal val="0"/>
                                          </p:val>
                                        </p:tav>
                                        <p:tav tm="100000">
                                          <p:val>
                                            <p:strVal val="#ppt_h"/>
                                          </p:val>
                                        </p:tav>
                                      </p:tavLst>
                                    </p:anim>
                                    <p:animEffect transition="in" filter="fade">
                                      <p:cBhvr>
                                        <p:cTn id="28" dur="500"/>
                                        <p:tgtEl>
                                          <p:spTgt spid="2049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0496"/>
                                        </p:tgtEl>
                                        <p:attrNameLst>
                                          <p:attrName>style.visibility</p:attrName>
                                        </p:attrNameLst>
                                      </p:cBhvr>
                                      <p:to>
                                        <p:strVal val="visible"/>
                                      </p:to>
                                    </p:set>
                                    <p:anim calcmode="lin" valueType="num">
                                      <p:cBhvr>
                                        <p:cTn id="31" dur="500" fill="hold"/>
                                        <p:tgtEl>
                                          <p:spTgt spid="20496"/>
                                        </p:tgtEl>
                                        <p:attrNameLst>
                                          <p:attrName>ppt_w</p:attrName>
                                        </p:attrNameLst>
                                      </p:cBhvr>
                                      <p:tavLst>
                                        <p:tav tm="0">
                                          <p:val>
                                            <p:fltVal val="0"/>
                                          </p:val>
                                        </p:tav>
                                        <p:tav tm="100000">
                                          <p:val>
                                            <p:strVal val="#ppt_w"/>
                                          </p:val>
                                        </p:tav>
                                      </p:tavLst>
                                    </p:anim>
                                    <p:anim calcmode="lin" valueType="num">
                                      <p:cBhvr>
                                        <p:cTn id="32" dur="500" fill="hold"/>
                                        <p:tgtEl>
                                          <p:spTgt spid="20496"/>
                                        </p:tgtEl>
                                        <p:attrNameLst>
                                          <p:attrName>ppt_h</p:attrName>
                                        </p:attrNameLst>
                                      </p:cBhvr>
                                      <p:tavLst>
                                        <p:tav tm="0">
                                          <p:val>
                                            <p:fltVal val="0"/>
                                          </p:val>
                                        </p:tav>
                                        <p:tav tm="100000">
                                          <p:val>
                                            <p:strVal val="#ppt_h"/>
                                          </p:val>
                                        </p:tav>
                                      </p:tavLst>
                                    </p:anim>
                                    <p:animEffect transition="in" filter="fade">
                                      <p:cBhvr>
                                        <p:cTn id="33" dur="500"/>
                                        <p:tgtEl>
                                          <p:spTgt spid="20496"/>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20493"/>
                                        </p:tgtEl>
                                        <p:attrNameLst>
                                          <p:attrName>style.visibility</p:attrName>
                                        </p:attrNameLst>
                                      </p:cBhvr>
                                      <p:to>
                                        <p:strVal val="visible"/>
                                      </p:to>
                                    </p:set>
                                    <p:anim calcmode="lin" valueType="num">
                                      <p:cBhvr>
                                        <p:cTn id="43" dur="500" fill="hold"/>
                                        <p:tgtEl>
                                          <p:spTgt spid="20493"/>
                                        </p:tgtEl>
                                        <p:attrNameLst>
                                          <p:attrName>ppt_w</p:attrName>
                                        </p:attrNameLst>
                                      </p:cBhvr>
                                      <p:tavLst>
                                        <p:tav tm="0">
                                          <p:val>
                                            <p:fltVal val="0"/>
                                          </p:val>
                                        </p:tav>
                                        <p:tav tm="100000">
                                          <p:val>
                                            <p:strVal val="#ppt_w"/>
                                          </p:val>
                                        </p:tav>
                                      </p:tavLst>
                                    </p:anim>
                                    <p:anim calcmode="lin" valueType="num">
                                      <p:cBhvr>
                                        <p:cTn id="44" dur="500" fill="hold"/>
                                        <p:tgtEl>
                                          <p:spTgt spid="20493"/>
                                        </p:tgtEl>
                                        <p:attrNameLst>
                                          <p:attrName>ppt_h</p:attrName>
                                        </p:attrNameLst>
                                      </p:cBhvr>
                                      <p:tavLst>
                                        <p:tav tm="0">
                                          <p:val>
                                            <p:fltVal val="0"/>
                                          </p:val>
                                        </p:tav>
                                        <p:tav tm="100000">
                                          <p:val>
                                            <p:strVal val="#ppt_h"/>
                                          </p:val>
                                        </p:tav>
                                      </p:tavLst>
                                    </p:anim>
                                    <p:animEffect transition="in" filter="fade">
                                      <p:cBhvr>
                                        <p:cTn id="45" dur="500"/>
                                        <p:tgtEl>
                                          <p:spTgt spid="20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90" grpId="0" animBg="1"/>
      <p:bldP spid="20491" grpId="0" animBg="1"/>
      <p:bldP spid="20492" grpId="0" animBg="1"/>
      <p:bldP spid="20493" grpId="0" animBg="1"/>
      <p:bldP spid="20494" grpId="0" animBg="1"/>
      <p:bldP spid="20495" grpId="0" animBg="1"/>
      <p:bldP spid="20496"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188640"/>
            <a:ext cx="849694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smtClean="0"/>
              <a:t>Quel problème posé?</a:t>
            </a:r>
            <a:endParaRPr lang="fr-FR" sz="2800" dirty="0"/>
          </a:p>
        </p:txBody>
      </p:sp>
      <p:sp>
        <p:nvSpPr>
          <p:cNvPr id="3" name="ZoneTexte 2"/>
          <p:cNvSpPr txBox="1"/>
          <p:nvPr/>
        </p:nvSpPr>
        <p:spPr>
          <a:xfrm>
            <a:off x="395536" y="980728"/>
            <a:ext cx="820891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Le regard que peut porter un cinéaste franco algérien né à Paris sur les évènements du 8 mai 1945 : 	- des faits qui font polémique de manière vive et violente</a:t>
            </a:r>
          </a:p>
          <a:p>
            <a:r>
              <a:rPr lang="fr-FR" b="1" dirty="0"/>
              <a:t>	</a:t>
            </a:r>
            <a:r>
              <a:rPr lang="fr-FR" b="1" dirty="0" smtClean="0"/>
              <a:t>	- des tensions des deux cotés de la méditerranée</a:t>
            </a:r>
          </a:p>
          <a:p>
            <a:r>
              <a:rPr lang="fr-FR" b="1" dirty="0"/>
              <a:t>	</a:t>
            </a:r>
            <a:r>
              <a:rPr lang="fr-FR" b="1" dirty="0" smtClean="0"/>
              <a:t>	- des faits sur lesquels des récits multiples s’opposent</a:t>
            </a:r>
            <a:endParaRPr lang="fr-FR" b="1" dirty="0"/>
          </a:p>
        </p:txBody>
      </p:sp>
      <p:sp>
        <p:nvSpPr>
          <p:cNvPr id="4" name="ZoneTexte 3"/>
          <p:cNvSpPr txBox="1"/>
          <p:nvPr/>
        </p:nvSpPr>
        <p:spPr>
          <a:xfrm>
            <a:off x="1403648" y="2420888"/>
            <a:ext cx="5976664" cy="523220"/>
          </a:xfrm>
          <a:prstGeom prst="rect">
            <a:avLst/>
          </a:prstGeom>
          <a:noFill/>
        </p:spPr>
        <p:txBody>
          <a:bodyPr wrap="square" rtlCol="0">
            <a:spAutoFit/>
          </a:bodyPr>
          <a:lstStyle/>
          <a:p>
            <a:pPr algn="ctr"/>
            <a:r>
              <a:rPr lang="fr-FR" sz="2800" dirty="0" smtClean="0">
                <a:solidFill>
                  <a:srgbClr val="FF0000"/>
                </a:solidFill>
              </a:rPr>
              <a:t>- Il y a ainsi des mémoires différentes </a:t>
            </a:r>
            <a:endParaRPr lang="fr-FR" sz="2800" dirty="0">
              <a:solidFill>
                <a:srgbClr val="FF0000"/>
              </a:solidFill>
            </a:endParaRPr>
          </a:p>
        </p:txBody>
      </p:sp>
      <p:sp>
        <p:nvSpPr>
          <p:cNvPr id="5" name="ZoneTexte 4"/>
          <p:cNvSpPr txBox="1"/>
          <p:nvPr/>
        </p:nvSpPr>
        <p:spPr>
          <a:xfrm>
            <a:off x="179512" y="3212976"/>
            <a:ext cx="3744416"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Tx/>
              <a:buChar char="-"/>
            </a:pPr>
            <a:r>
              <a:rPr lang="fr-FR" sz="2000" dirty="0" smtClean="0"/>
              <a:t>La vision des combattants du FLN</a:t>
            </a:r>
          </a:p>
          <a:p>
            <a:pPr>
              <a:buFontTx/>
              <a:buChar char="-"/>
            </a:pPr>
            <a:r>
              <a:rPr lang="fr-FR" sz="2000" dirty="0" smtClean="0"/>
              <a:t>la mémoire des immigrés algériens présents en France</a:t>
            </a:r>
          </a:p>
          <a:p>
            <a:pPr>
              <a:buFontTx/>
              <a:buChar char="-"/>
            </a:pPr>
            <a:r>
              <a:rPr lang="fr-FR" sz="2000" dirty="0" smtClean="0"/>
              <a:t> la mémoire officielle du gouvernement algérien qui fait du 8 mai une fête nationale pour commémorer le début de la guerre de libération…</a:t>
            </a:r>
          </a:p>
          <a:p>
            <a:pPr>
              <a:buFontTx/>
              <a:buChar char="-"/>
            </a:pPr>
            <a:endParaRPr lang="fr-FR" sz="2000" dirty="0"/>
          </a:p>
        </p:txBody>
      </p:sp>
      <p:sp>
        <p:nvSpPr>
          <p:cNvPr id="6" name="ZoneTexte 5"/>
          <p:cNvSpPr txBox="1"/>
          <p:nvPr/>
        </p:nvSpPr>
        <p:spPr>
          <a:xfrm>
            <a:off x="4788024" y="3140968"/>
            <a:ext cx="3816424" cy="31700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buFontTx/>
              <a:buChar char="-"/>
            </a:pPr>
            <a:r>
              <a:rPr lang="fr-FR" sz="2000" dirty="0" smtClean="0"/>
              <a:t>Les « pieds noirs » ou rapatriés, européens nés en Algérie et leurs descendants</a:t>
            </a:r>
          </a:p>
          <a:p>
            <a:pPr>
              <a:buFontTx/>
              <a:buChar char="-"/>
            </a:pPr>
            <a:r>
              <a:rPr lang="fr-FR" sz="2000" dirty="0" smtClean="0"/>
              <a:t>Les harkis ou supplétifs engagés aux cotés de l’armée française</a:t>
            </a:r>
          </a:p>
          <a:p>
            <a:pPr>
              <a:buFontTx/>
              <a:buChar char="-"/>
            </a:pPr>
            <a:r>
              <a:rPr lang="fr-FR" sz="2000" dirty="0"/>
              <a:t> </a:t>
            </a:r>
            <a:r>
              <a:rPr lang="fr-FR" sz="2000" dirty="0" smtClean="0"/>
              <a:t>la mémoire des anciens combattants (ou d’une partie…)</a:t>
            </a:r>
          </a:p>
          <a:p>
            <a:pPr>
              <a:buFontTx/>
              <a:buChar char="-"/>
            </a:pPr>
            <a:r>
              <a:rPr lang="fr-FR" sz="2000" dirty="0" smtClean="0"/>
              <a:t>Des hommes politiques</a:t>
            </a:r>
          </a:p>
          <a:p>
            <a:pPr>
              <a:buFontTx/>
              <a:buChar char="-"/>
            </a:pPr>
            <a:r>
              <a:rPr lang="fr-FR" sz="2000" dirty="0" smtClean="0"/>
              <a:t> L’état et son service historique des armées </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5">
                                            <p:bg/>
                                          </p:spTgt>
                                        </p:tgtEl>
                                        <p:attrNameLst>
                                          <p:attrName>style.visibility</p:attrName>
                                        </p:attrNameLst>
                                      </p:cBhvr>
                                      <p:to>
                                        <p:strVal val="visible"/>
                                      </p:to>
                                    </p:set>
                                    <p:animEffect transition="in" filter="wipe(down)">
                                      <p:cBhvr>
                                        <p:cTn id="34" dur="500"/>
                                        <p:tgtEl>
                                          <p:spTgt spid="5">
                                            <p:bg/>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animEffect transition="in" filter="wipe(down)">
                                      <p:cBhvr>
                                        <p:cTn id="39" dur="500"/>
                                        <p:tgtEl>
                                          <p:spTgt spid="5">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5">
                                            <p:txEl>
                                              <p:pRg st="1" end="1"/>
                                            </p:txEl>
                                          </p:spTgt>
                                        </p:tgtEl>
                                        <p:attrNameLst>
                                          <p:attrName>style.visibility</p:attrName>
                                        </p:attrNameLst>
                                      </p:cBhvr>
                                      <p:to>
                                        <p:strVal val="visible"/>
                                      </p:to>
                                    </p:set>
                                    <p:animEffect transition="in" filter="wipe(down)">
                                      <p:cBhvr>
                                        <p:cTn id="44" dur="500"/>
                                        <p:tgtEl>
                                          <p:spTgt spid="5">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
                                            <p:txEl>
                                              <p:pRg st="2" end="2"/>
                                            </p:txEl>
                                          </p:spTgt>
                                        </p:tgtEl>
                                        <p:attrNameLst>
                                          <p:attrName>style.visibility</p:attrName>
                                        </p:attrNameLst>
                                      </p:cBhvr>
                                      <p:to>
                                        <p:strVal val="visible"/>
                                      </p:to>
                                    </p:set>
                                    <p:animEffect transition="in" filter="wipe(down)">
                                      <p:cBhvr>
                                        <p:cTn id="49" dur="500"/>
                                        <p:tgtEl>
                                          <p:spTgt spid="5">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6">
                                            <p:bg/>
                                          </p:spTgt>
                                        </p:tgtEl>
                                        <p:attrNameLst>
                                          <p:attrName>style.visibility</p:attrName>
                                        </p:attrNameLst>
                                      </p:cBhvr>
                                      <p:to>
                                        <p:strVal val="visible"/>
                                      </p:to>
                                    </p:set>
                                    <p:animEffect transition="in" filter="wipe(down)">
                                      <p:cBhvr>
                                        <p:cTn id="54" dur="500"/>
                                        <p:tgtEl>
                                          <p:spTgt spid="6">
                                            <p:bg/>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wipe(down)">
                                      <p:cBhvr>
                                        <p:cTn id="59" dur="500"/>
                                        <p:tgtEl>
                                          <p:spTgt spid="6">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6">
                                            <p:txEl>
                                              <p:pRg st="1" end="1"/>
                                            </p:txEl>
                                          </p:spTgt>
                                        </p:tgtEl>
                                        <p:attrNameLst>
                                          <p:attrName>style.visibility</p:attrName>
                                        </p:attrNameLst>
                                      </p:cBhvr>
                                      <p:to>
                                        <p:strVal val="visible"/>
                                      </p:to>
                                    </p:set>
                                    <p:animEffect transition="in" filter="wipe(down)">
                                      <p:cBhvr>
                                        <p:cTn id="64" dur="500"/>
                                        <p:tgtEl>
                                          <p:spTgt spid="6">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6">
                                            <p:txEl>
                                              <p:pRg st="2" end="2"/>
                                            </p:txEl>
                                          </p:spTgt>
                                        </p:tgtEl>
                                        <p:attrNameLst>
                                          <p:attrName>style.visibility</p:attrName>
                                        </p:attrNameLst>
                                      </p:cBhvr>
                                      <p:to>
                                        <p:strVal val="visible"/>
                                      </p:to>
                                    </p:set>
                                    <p:animEffect transition="in" filter="wipe(down)">
                                      <p:cBhvr>
                                        <p:cTn id="69" dur="500"/>
                                        <p:tgtEl>
                                          <p:spTgt spid="6">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6">
                                            <p:txEl>
                                              <p:pRg st="3" end="3"/>
                                            </p:txEl>
                                          </p:spTgt>
                                        </p:tgtEl>
                                        <p:attrNameLst>
                                          <p:attrName>style.visibility</p:attrName>
                                        </p:attrNameLst>
                                      </p:cBhvr>
                                      <p:to>
                                        <p:strVal val="visible"/>
                                      </p:to>
                                    </p:set>
                                    <p:animEffect transition="in" filter="wipe(down)">
                                      <p:cBhvr>
                                        <p:cTn id="74" dur="500"/>
                                        <p:tgtEl>
                                          <p:spTgt spid="6">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wipe(down)">
                                      <p:cBhvr>
                                        <p:cTn id="7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build="p" animBg="1"/>
      <p:bldP spid="6"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085184"/>
            <a:ext cx="7776864" cy="1477328"/>
          </a:xfrm>
          <a:prstGeom prst="rect">
            <a:avLst/>
          </a:prstGeom>
        </p:spPr>
        <p:txBody>
          <a:bodyPr wrap="square">
            <a:spAutoFit/>
          </a:bodyPr>
          <a:lstStyle/>
          <a:p>
            <a:r>
              <a:rPr lang="fr-BE" dirty="0" smtClean="0"/>
              <a:t>Le long métrage du Franco-Algérien Rachid Bouchareb raconte le parcours de trois frères dont la famille a survécu aux massacres de Sétif, répression sanglante d'émeutes nationalistes en 1945, sur fond de guerre d'Algérie (1954-1962) puisque les </a:t>
            </a:r>
            <a:r>
              <a:rPr lang="fr-FR" dirty="0" smtClean="0"/>
              <a:t>scènes finales évoquent le massacre du 17 octobre 1961 à Paris.</a:t>
            </a:r>
            <a:endParaRPr lang="fr-BE" dirty="0" smtClean="0"/>
          </a:p>
          <a:p>
            <a:r>
              <a:rPr lang="fr-FR" dirty="0"/>
              <a:t> </a:t>
            </a:r>
          </a:p>
        </p:txBody>
      </p:sp>
      <p:pic>
        <p:nvPicPr>
          <p:cNvPr id="3" name="il_fi" descr="http://www.radioalgerie.dz/fr/images/stories/hors-la-loi-poster.jpg"/>
          <p:cNvPicPr/>
          <p:nvPr/>
        </p:nvPicPr>
        <p:blipFill>
          <a:blip r:embed="rId2" cstate="print"/>
          <a:srcRect/>
          <a:stretch>
            <a:fillRect/>
          </a:stretch>
        </p:blipFill>
        <p:spPr bwMode="auto">
          <a:xfrm>
            <a:off x="1331640" y="260648"/>
            <a:ext cx="3296190" cy="4587681"/>
          </a:xfrm>
          <a:prstGeom prst="rect">
            <a:avLst/>
          </a:prstGeom>
          <a:noFill/>
          <a:ln w="9525">
            <a:noFill/>
            <a:miter lim="800000"/>
            <a:headEnd/>
            <a:tailEnd/>
          </a:ln>
        </p:spPr>
      </p:pic>
      <p:sp>
        <p:nvSpPr>
          <p:cNvPr id="4" name="ZoneTexte 3"/>
          <p:cNvSpPr txBox="1"/>
          <p:nvPr/>
        </p:nvSpPr>
        <p:spPr>
          <a:xfrm>
            <a:off x="5148064" y="836712"/>
            <a:ext cx="3240360" cy="1938992"/>
          </a:xfrm>
          <a:prstGeom prst="rect">
            <a:avLst/>
          </a:prstGeom>
          <a:noFill/>
        </p:spPr>
        <p:txBody>
          <a:bodyPr wrap="square" rtlCol="0">
            <a:spAutoFit/>
          </a:bodyPr>
          <a:lstStyle/>
          <a:p>
            <a:r>
              <a:rPr lang="fr-FR" sz="2400" b="1" dirty="0" smtClean="0"/>
              <a:t>Présentation du film Hors la Loi lors du festival de cannes 2010 puis sortie en France en septembre 2010</a:t>
            </a:r>
            <a:endParaRPr lang="fr-FR"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9952" y="908720"/>
            <a:ext cx="4572000" cy="1569660"/>
          </a:xfrm>
          <a:prstGeom prst="rect">
            <a:avLst/>
          </a:prstGeom>
        </p:spPr>
        <p:txBody>
          <a:bodyPr>
            <a:spAutoFit/>
          </a:bodyPr>
          <a:lstStyle/>
          <a:p>
            <a:r>
              <a:rPr lang="fr-BE" sz="1600" b="1" dirty="0" smtClean="0"/>
              <a:t>Linda </a:t>
            </a:r>
            <a:r>
              <a:rPr lang="fr-BE" sz="1600" b="1" dirty="0" err="1" smtClean="0"/>
              <a:t>Amiri</a:t>
            </a:r>
            <a:r>
              <a:rPr lang="fr-BE" sz="1600" b="1" dirty="0" smtClean="0"/>
              <a:t>, </a:t>
            </a:r>
            <a:r>
              <a:rPr lang="fr-BE" sz="1600" dirty="0" smtClean="0"/>
              <a:t>doctorante à l'Institut d'études politiques de Paris où elle prépare une thèse sur la Fédération de France du FLN sous la direction de Benjamin </a:t>
            </a:r>
            <a:r>
              <a:rPr lang="fr-BE" sz="1600" dirty="0" err="1" smtClean="0"/>
              <a:t>Stora</a:t>
            </a:r>
            <a:r>
              <a:rPr lang="fr-BE" sz="1600" dirty="0" smtClean="0"/>
              <a:t>, est l’auteure de</a:t>
            </a:r>
            <a:r>
              <a:rPr lang="fr-BE" sz="1600" i="1" dirty="0" smtClean="0"/>
              <a:t> La bataille de France</a:t>
            </a:r>
            <a:r>
              <a:rPr lang="fr-BE" sz="1600" dirty="0" smtClean="0"/>
              <a:t> (</a:t>
            </a:r>
            <a:r>
              <a:rPr lang="fr-BE" sz="1600" dirty="0" err="1" smtClean="0"/>
              <a:t>Ed.Robert</a:t>
            </a:r>
            <a:r>
              <a:rPr lang="fr-BE" sz="1600" dirty="0" smtClean="0"/>
              <a:t> Laffont, Paris 2004 - Ed. </a:t>
            </a:r>
            <a:r>
              <a:rPr lang="fr-BE" sz="1600" dirty="0" err="1" smtClean="0"/>
              <a:t>Chihab</a:t>
            </a:r>
            <a:r>
              <a:rPr lang="fr-BE" sz="1600" dirty="0" smtClean="0"/>
              <a:t>, Alger, 2005),</a:t>
            </a:r>
            <a:endParaRPr lang="fr-FR" sz="1600" dirty="0"/>
          </a:p>
        </p:txBody>
      </p:sp>
      <p:pic>
        <p:nvPicPr>
          <p:cNvPr id="3076" name="Picture 4" descr="http://www.lematindz.net/thumbnail.php?file=linda_amiri_163864788.jpg&amp;size=article_medium"/>
          <p:cNvPicPr>
            <a:picLocks noChangeAspect="1" noChangeArrowheads="1"/>
          </p:cNvPicPr>
          <p:nvPr/>
        </p:nvPicPr>
        <p:blipFill>
          <a:blip r:embed="rId2" cstate="print"/>
          <a:srcRect/>
          <a:stretch>
            <a:fillRect/>
          </a:stretch>
        </p:blipFill>
        <p:spPr bwMode="auto">
          <a:xfrm>
            <a:off x="539552" y="692696"/>
            <a:ext cx="3429000" cy="1895476"/>
          </a:xfrm>
          <a:prstGeom prst="rect">
            <a:avLst/>
          </a:prstGeom>
          <a:noFill/>
        </p:spPr>
      </p:pic>
      <p:sp>
        <p:nvSpPr>
          <p:cNvPr id="6" name="Rectangle 5"/>
          <p:cNvSpPr/>
          <p:nvPr/>
        </p:nvSpPr>
        <p:spPr>
          <a:xfrm>
            <a:off x="251520" y="2551837"/>
            <a:ext cx="8568952" cy="4524315"/>
          </a:xfrm>
          <a:prstGeom prst="rect">
            <a:avLst/>
          </a:prstGeom>
        </p:spPr>
        <p:txBody>
          <a:bodyPr wrap="square">
            <a:spAutoFit/>
          </a:bodyPr>
          <a:lstStyle/>
          <a:p>
            <a:pPr algn="just"/>
            <a:r>
              <a:rPr lang="fr-FR" dirty="0" smtClean="0"/>
              <a:t>« Rachid </a:t>
            </a:r>
            <a:r>
              <a:rPr lang="fr-FR" dirty="0"/>
              <a:t>Bouchareb ne présente pas Hors-la-loi comme une simple fiction mais comme «un devoir de mémoire» et c’est là que le bât blesse : chaque séquence historique comporte des erreurs d’interprétation, des anachronismes et des omissions</a:t>
            </a:r>
            <a:r>
              <a:rPr lang="fr-FR" dirty="0" smtClean="0"/>
              <a:t>.  (…)</a:t>
            </a:r>
          </a:p>
          <a:p>
            <a:pPr algn="just"/>
            <a:endParaRPr lang="fr-FR" dirty="0" smtClean="0"/>
          </a:p>
          <a:p>
            <a:pPr algn="just"/>
            <a:r>
              <a:rPr lang="fr-FR" dirty="0"/>
              <a:t>De la guerre d’indépendance en France, Rachid Bouchareb nous dresse un tableau confus, car désincarné de toute réflexion politique. Les militants indépendantistes sont assimilés à des hommes sanguinaires, sans foi ni loi, qui placent la violence au-dessus du combat politique. Quant à la répression policière, là encore que d’erreurs ! </a:t>
            </a:r>
            <a:endParaRPr lang="fr-FR" dirty="0" smtClean="0"/>
          </a:p>
          <a:p>
            <a:pPr algn="just"/>
            <a:r>
              <a:rPr lang="fr-FR" dirty="0" smtClean="0"/>
              <a:t>L’histoire </a:t>
            </a:r>
            <a:r>
              <a:rPr lang="fr-FR" dirty="0"/>
              <a:t>de la Fédération de France du FLN est falsifiée au profit d’un récit mièvre</a:t>
            </a:r>
            <a:r>
              <a:rPr lang="fr-FR" dirty="0" smtClean="0"/>
              <a:t>. (…)</a:t>
            </a:r>
          </a:p>
          <a:p>
            <a:pPr algn="just"/>
            <a:endParaRPr lang="fr-FR" dirty="0" smtClean="0"/>
          </a:p>
          <a:p>
            <a:pPr algn="just"/>
            <a:r>
              <a:rPr lang="fr-FR" dirty="0"/>
              <a:t>On aurait aimé qu’il prenne le temps de construire ses personnages, qu’il prenne le temps de comprendre son sujet avant de le porter à l’écran. Car il avait là un très beau projet cinématographique. Hors-la-loi décevra les initiés, toutefois s’il peut contribuer à relancer le débat sur le rôle de l’immigration algérienne dans la guerre d’indépendance, il n’aura pas été tout à fait vain</a:t>
            </a:r>
            <a:r>
              <a:rPr lang="fr-FR" dirty="0" smtClean="0"/>
              <a:t>. »</a:t>
            </a:r>
            <a:endParaRPr lang="fr-FR" dirty="0"/>
          </a:p>
          <a:p>
            <a:pPr algn="just"/>
            <a:endParaRPr lang="fr-FR" dirty="0"/>
          </a:p>
        </p:txBody>
      </p:sp>
      <p:sp>
        <p:nvSpPr>
          <p:cNvPr id="8" name="Rectangle 7"/>
          <p:cNvSpPr/>
          <p:nvPr/>
        </p:nvSpPr>
        <p:spPr>
          <a:xfrm>
            <a:off x="323528" y="4797152"/>
            <a:ext cx="8424936" cy="360040"/>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323528" y="2924944"/>
            <a:ext cx="8424936" cy="504056"/>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251520" y="188640"/>
            <a:ext cx="770485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smtClean="0"/>
              <a:t>Quelles réactions des historiens?</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700808"/>
            <a:ext cx="8424936" cy="4524315"/>
          </a:xfrm>
          <a:prstGeom prst="rect">
            <a:avLst/>
          </a:prstGeom>
        </p:spPr>
        <p:txBody>
          <a:bodyPr wrap="square">
            <a:spAutoFit/>
          </a:bodyPr>
          <a:lstStyle/>
          <a:p>
            <a:r>
              <a:rPr lang="fr-BE" sz="2400" b="1" dirty="0" smtClean="0"/>
              <a:t>Pour Benjamin </a:t>
            </a:r>
            <a:r>
              <a:rPr lang="fr-BE" sz="2400" b="1" dirty="0" err="1" smtClean="0"/>
              <a:t>Stora</a:t>
            </a:r>
            <a:r>
              <a:rPr lang="fr-BE" sz="2400" b="1" dirty="0" smtClean="0"/>
              <a:t>, </a:t>
            </a:r>
          </a:p>
          <a:p>
            <a:r>
              <a:rPr lang="fr-BE" sz="2400" dirty="0" smtClean="0"/>
              <a:t>« La distorsion discrète de la vérité historique a beau répondre à un impératif de cinéma spectaculaire, à mi-chemin entre western et film policier d’action, elle noie la complexité des situations politiques dans la contemplation sidérée d’une violence pure. Mais cette critique à caractère historique, qui est sévère, je le concède, ne doit pas nous empêcher de voir que Hors-la-loi a le mérite de faire entendre un point de vue nouveau, différent, celui de l’ancien colonisé ou de l’immigré ; qu’il tente d’établir une généalogie de la violence coloniale en évoquant la dépossession des terres et la misère paysanne […] ; et qu’il installe dans son ancienneté l’immigration ouvrière algérienne en France. »</a:t>
            </a:r>
            <a:endParaRPr lang="fr-FR" sz="2400" dirty="0"/>
          </a:p>
        </p:txBody>
      </p:sp>
      <p:sp>
        <p:nvSpPr>
          <p:cNvPr id="4" name="Rectangle 3"/>
          <p:cNvSpPr/>
          <p:nvPr/>
        </p:nvSpPr>
        <p:spPr>
          <a:xfrm>
            <a:off x="467544" y="2060848"/>
            <a:ext cx="8424936" cy="1512168"/>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67544" y="4293096"/>
            <a:ext cx="8424936" cy="792088"/>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4274" name="Picture 2" descr="http://www.babelio.com/users/AVT2_Stora_5085.jpeg"/>
          <p:cNvPicPr>
            <a:picLocks noChangeAspect="1" noChangeArrowheads="1"/>
          </p:cNvPicPr>
          <p:nvPr/>
        </p:nvPicPr>
        <p:blipFill>
          <a:blip r:embed="rId2" cstate="print"/>
          <a:srcRect/>
          <a:stretch>
            <a:fillRect/>
          </a:stretch>
        </p:blipFill>
        <p:spPr bwMode="auto">
          <a:xfrm>
            <a:off x="4211960" y="332656"/>
            <a:ext cx="2368075" cy="16789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80728"/>
            <a:ext cx="8280920" cy="5632311"/>
          </a:xfrm>
          <a:prstGeom prst="rect">
            <a:avLst/>
          </a:prstGeom>
        </p:spPr>
        <p:txBody>
          <a:bodyPr wrap="square">
            <a:spAutoFit/>
          </a:bodyPr>
          <a:lstStyle/>
          <a:p>
            <a:r>
              <a:rPr lang="fr-BE" sz="2400" b="1" dirty="0" smtClean="0"/>
              <a:t>Pour Guy </a:t>
            </a:r>
            <a:r>
              <a:rPr lang="fr-BE" sz="2400" b="1" dirty="0" err="1" smtClean="0"/>
              <a:t>Pervillé</a:t>
            </a:r>
            <a:r>
              <a:rPr lang="fr-BE" sz="2400" b="1" dirty="0" smtClean="0"/>
              <a:t>, </a:t>
            </a:r>
          </a:p>
          <a:p>
            <a:endParaRPr lang="fr-BE" sz="2400" dirty="0" smtClean="0"/>
          </a:p>
          <a:p>
            <a:r>
              <a:rPr lang="fr-BE" sz="2400" dirty="0" smtClean="0"/>
              <a:t>la distorsion entre la liberté du scénariste et la réalité historique est plus préoccupante, tout particulièrement dans la mise en scène du 8 mai 1945 à Sétif : « ...cette œuvre de « fiction », mais qui sera sans aucun doute perçue comme la révélation d’une vérité historique trop longtemps cachée par une bonne partie de son public, effacera tous les repères qui permettent encore, difficilement, de différencier ces deux genres. </a:t>
            </a:r>
          </a:p>
          <a:p>
            <a:r>
              <a:rPr lang="fr-BE" sz="2400" dirty="0" smtClean="0"/>
              <a:t>En conséquence, la vérité historique sera remplacée par le mythe... ». Ainsi par exemple les images présentées comme les morts de la répression de Sétif par les Européens sont en réalité les images du massacre d'El </a:t>
            </a:r>
            <a:r>
              <a:rPr lang="fr-BE" sz="2400" dirty="0" err="1" smtClean="0"/>
              <a:t>Halia</a:t>
            </a:r>
            <a:r>
              <a:rPr lang="fr-BE" sz="2400" dirty="0" smtClean="0"/>
              <a:t> commis par le FLN le 20 août 1955, dont le bilan fut 71 Européens et 52 musulmans massacrés, 120 disparus</a:t>
            </a:r>
            <a:endParaRPr lang="fr-FR" sz="2400" dirty="0"/>
          </a:p>
        </p:txBody>
      </p:sp>
      <p:sp>
        <p:nvSpPr>
          <p:cNvPr id="3" name="Rectangle 2"/>
          <p:cNvSpPr/>
          <p:nvPr/>
        </p:nvSpPr>
        <p:spPr>
          <a:xfrm>
            <a:off x="323528" y="1772816"/>
            <a:ext cx="8424936" cy="1080120"/>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79512" y="4221088"/>
            <a:ext cx="8424936" cy="864096"/>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3250" name="Picture 2" descr="http://jean-francois-soulet.com/WordPress3/wp-content/uploads/2012/01/Guy-Pervill%C3%A9-%C3%A0-Firmi-Aveyron-en-juin-2002-300x225.jpg"/>
          <p:cNvPicPr>
            <a:picLocks noChangeAspect="1" noChangeArrowheads="1"/>
          </p:cNvPicPr>
          <p:nvPr/>
        </p:nvPicPr>
        <p:blipFill>
          <a:blip r:embed="rId2" cstate="print"/>
          <a:srcRect/>
          <a:stretch>
            <a:fillRect/>
          </a:stretch>
        </p:blipFill>
        <p:spPr bwMode="auto">
          <a:xfrm>
            <a:off x="3635896" y="116632"/>
            <a:ext cx="2057400" cy="1543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923928" y="1773042"/>
            <a:ext cx="2061715" cy="266407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Présenté à Cannes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le 21 mai 2010</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4" name="Text Box 4"/>
          <p:cNvSpPr txBox="1">
            <a:spLocks noChangeArrowheads="1"/>
          </p:cNvSpPr>
          <p:nvPr/>
        </p:nvSpPr>
        <p:spPr bwMode="auto">
          <a:xfrm>
            <a:off x="395536" y="188640"/>
            <a:ext cx="2648417" cy="915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réalisateur</a:t>
            </a:r>
            <a:r>
              <a:rPr kumimoji="0" lang="fr-FR" sz="1100" b="0" i="0" u="none" strike="noStrike" cap="none" normalizeH="0" baseline="0" dirty="0" smtClean="0">
                <a:ln>
                  <a:noFill/>
                </a:ln>
                <a:solidFill>
                  <a:schemeClr val="tx1"/>
                </a:solidFill>
                <a:effectLst/>
                <a:latin typeface="Times New Roman" pitchFamily="18" charset="0"/>
              </a:rPr>
              <a:t> : Rachid </a:t>
            </a:r>
            <a:r>
              <a:rPr kumimoji="0" lang="fr-FR" sz="1100" b="0" i="0" u="none" strike="noStrike" cap="none" normalizeH="0" baseline="0" dirty="0" err="1" smtClean="0">
                <a:ln>
                  <a:noFill/>
                </a:ln>
                <a:solidFill>
                  <a:schemeClr val="tx1"/>
                </a:solidFill>
                <a:effectLst/>
                <a:latin typeface="Times New Roman" pitchFamily="18" charset="0"/>
              </a:rPr>
              <a:t>Bouchareb</a:t>
            </a:r>
            <a:r>
              <a:rPr kumimoji="0" lang="fr-FR" sz="1100" b="0"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Une intention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faire la lumière sur un pan d’histoire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rétablir une vérité historique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5" name="Text Box 5"/>
          <p:cNvSpPr txBox="1">
            <a:spLocks noChangeArrowheads="1"/>
          </p:cNvSpPr>
          <p:nvPr/>
        </p:nvSpPr>
        <p:spPr bwMode="auto">
          <a:xfrm>
            <a:off x="179512" y="2276872"/>
            <a:ext cx="3036378" cy="90578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historien</a:t>
            </a:r>
            <a:r>
              <a:rPr kumimoji="0" lang="fr-FR" sz="1100" b="0" i="0" u="none" strike="noStrike" cap="none" normalizeH="0" baseline="0" dirty="0" smtClean="0">
                <a:ln>
                  <a:noFill/>
                </a:ln>
                <a:solidFill>
                  <a:schemeClr val="tx1"/>
                </a:solidFill>
                <a:effectLst/>
                <a:latin typeface="Times New Roman" pitchFamily="18" charset="0"/>
              </a:rPr>
              <a:t> : Gilles </a:t>
            </a:r>
            <a:r>
              <a:rPr kumimoji="0" lang="fr-FR" sz="1100" b="0" i="0" u="none" strike="noStrike" cap="none" normalizeH="0" baseline="0" dirty="0" err="1" smtClean="0">
                <a:ln>
                  <a:noFill/>
                </a:ln>
                <a:solidFill>
                  <a:schemeClr val="tx1"/>
                </a:solidFill>
                <a:effectLst/>
                <a:latin typeface="Times New Roman" pitchFamily="18" charset="0"/>
              </a:rPr>
              <a:t>Manceron</a:t>
            </a: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 avis : - ce film comporte certes des erreurs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Mais c’est une fiction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On ne peut utiliser le passé à des fins politiques</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6" name="Text Box 6"/>
          <p:cNvSpPr txBox="1">
            <a:spLocks noChangeArrowheads="1"/>
          </p:cNvSpPr>
          <p:nvPr/>
        </p:nvSpPr>
        <p:spPr bwMode="auto">
          <a:xfrm>
            <a:off x="179512" y="5877272"/>
            <a:ext cx="2898592" cy="80242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historien</a:t>
            </a:r>
            <a:r>
              <a:rPr kumimoji="0" lang="fr-FR" sz="1100" b="0" i="0" u="none" strike="noStrike" cap="none" normalizeH="0" baseline="0" dirty="0" smtClean="0">
                <a:ln>
                  <a:noFill/>
                </a:ln>
                <a:solidFill>
                  <a:schemeClr val="tx1"/>
                </a:solidFill>
                <a:effectLst/>
                <a:latin typeface="Times New Roman" pitchFamily="18" charset="0"/>
              </a:rPr>
              <a:t> : Guy </a:t>
            </a:r>
            <a:r>
              <a:rPr kumimoji="0" lang="fr-FR" sz="1100" b="0" i="0" u="none" strike="noStrike" cap="none" normalizeH="0" baseline="0" dirty="0" err="1" smtClean="0">
                <a:ln>
                  <a:noFill/>
                </a:ln>
                <a:solidFill>
                  <a:schemeClr val="tx1"/>
                </a:solidFill>
                <a:effectLst/>
                <a:latin typeface="Times New Roman" pitchFamily="18" charset="0"/>
              </a:rPr>
              <a:t>Pervillé</a:t>
            </a: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 avis : - un scénario qui s’écarte de la vérité historique et qui ne permet pas de distinguer assez clairement la fiction de la vérité historique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7" name="Text Box 7"/>
          <p:cNvSpPr txBox="1">
            <a:spLocks noChangeArrowheads="1"/>
          </p:cNvSpPr>
          <p:nvPr/>
        </p:nvSpPr>
        <p:spPr bwMode="auto">
          <a:xfrm>
            <a:off x="179512" y="3356992"/>
            <a:ext cx="2977327" cy="1080120"/>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Une historienne</a:t>
            </a:r>
            <a:r>
              <a:rPr kumimoji="0" lang="fr-FR" sz="1100" b="0" i="0" u="none" strike="noStrike" cap="none" normalizeH="0" baseline="0" dirty="0" smtClean="0">
                <a:ln>
                  <a:noFill/>
                </a:ln>
                <a:solidFill>
                  <a:schemeClr val="tx1"/>
                </a:solidFill>
                <a:effectLst/>
                <a:latin typeface="Times New Roman" pitchFamily="18" charset="0"/>
              </a:rPr>
              <a:t> : Linda </a:t>
            </a:r>
            <a:r>
              <a:rPr kumimoji="0" lang="fr-FR" sz="1100" b="0" i="0" u="none" strike="noStrike" cap="none" normalizeH="0" baseline="0" dirty="0" err="1" smtClean="0">
                <a:ln>
                  <a:noFill/>
                </a:ln>
                <a:solidFill>
                  <a:schemeClr val="tx1"/>
                </a:solidFill>
                <a:effectLst/>
                <a:latin typeface="Times New Roman" pitchFamily="18" charset="0"/>
              </a:rPr>
              <a:t>Amiri</a:t>
            </a: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 avis : - ce film comporte des erreurs</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l’histoire est falsifiée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-c’est une fiction qui a au moins le mérite de relancer le débat sur un point occulté de l’histoire de la guerre d’Algérie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8" name="Text Box 8"/>
          <p:cNvSpPr txBox="1">
            <a:spLocks noChangeArrowheads="1"/>
          </p:cNvSpPr>
          <p:nvPr/>
        </p:nvSpPr>
        <p:spPr bwMode="auto">
          <a:xfrm>
            <a:off x="179512" y="4653136"/>
            <a:ext cx="2977327" cy="89820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historien</a:t>
            </a:r>
            <a:r>
              <a:rPr kumimoji="0" lang="fr-FR" sz="1100" b="0" i="0" u="none" strike="noStrike" cap="none" normalizeH="0" baseline="0" dirty="0" smtClean="0">
                <a:ln>
                  <a:noFill/>
                </a:ln>
                <a:solidFill>
                  <a:schemeClr val="tx1"/>
                </a:solidFill>
                <a:effectLst/>
                <a:latin typeface="Times New Roman" pitchFamily="18" charset="0"/>
              </a:rPr>
              <a:t> : Benjamin </a:t>
            </a:r>
            <a:r>
              <a:rPr kumimoji="0" lang="fr-FR" sz="1100" b="0" i="0" u="none" strike="noStrike" cap="none" normalizeH="0" baseline="0" dirty="0" err="1" smtClean="0">
                <a:ln>
                  <a:noFill/>
                </a:ln>
                <a:solidFill>
                  <a:schemeClr val="tx1"/>
                </a:solidFill>
                <a:effectLst/>
                <a:latin typeface="Times New Roman" pitchFamily="18" charset="0"/>
              </a:rPr>
              <a:t>Stora</a:t>
            </a: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 avis : - « une </a:t>
            </a:r>
            <a:r>
              <a:rPr kumimoji="0" lang="fr-FR" sz="1100" b="0" i="0" u="none" strike="noStrike" cap="none" normalizeH="0" baseline="0" dirty="0" err="1" smtClean="0">
                <a:ln>
                  <a:noFill/>
                </a:ln>
                <a:solidFill>
                  <a:schemeClr val="tx1"/>
                </a:solidFill>
                <a:effectLst/>
                <a:latin typeface="Times New Roman" pitchFamily="18" charset="0"/>
              </a:rPr>
              <a:t>distorcion</a:t>
            </a:r>
            <a:r>
              <a:rPr kumimoji="0" lang="fr-FR" sz="1100" b="0" i="0" u="none" strike="noStrike" cap="none" normalizeH="0" baseline="0" dirty="0" smtClean="0">
                <a:ln>
                  <a:noFill/>
                </a:ln>
                <a:solidFill>
                  <a:schemeClr val="tx1"/>
                </a:solidFill>
                <a:effectLst/>
                <a:latin typeface="Times New Roman" pitchFamily="18" charset="0"/>
              </a:rPr>
              <a:t> discrète de la vérité historique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Mais un regard nouveau et des thématiques nouvelles à étudier</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9" name="Oval 9"/>
          <p:cNvSpPr>
            <a:spLocks noChangeArrowheads="1"/>
          </p:cNvSpPr>
          <p:nvPr/>
        </p:nvSpPr>
        <p:spPr bwMode="auto">
          <a:xfrm>
            <a:off x="3491880" y="188640"/>
            <a:ext cx="2880320" cy="1512168"/>
          </a:xfrm>
          <a:prstGeom prst="ellips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90" name="Text Box 10"/>
          <p:cNvSpPr txBox="1">
            <a:spLocks noChangeArrowheads="1"/>
          </p:cNvSpPr>
          <p:nvPr/>
        </p:nvSpPr>
        <p:spPr bwMode="auto">
          <a:xfrm>
            <a:off x="34198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ministre de la culture : F. Mitterrand</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Un avis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une œuvre de fiction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débats qui aident à reconstituer notre passé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évènements déjà connus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1" name="Text Box 11"/>
          <p:cNvSpPr txBox="1">
            <a:spLocks noChangeArrowheads="1"/>
          </p:cNvSpPr>
          <p:nvPr/>
        </p:nvSpPr>
        <p:spPr bwMode="auto">
          <a:xfrm>
            <a:off x="52200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secrétaire d’état aux anciens combattants : H. Falco.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Demande à analyser le contenu auprès du Service historique des armées : un film qui comporte des erreurs.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2" name="Text Box 12"/>
          <p:cNvSpPr txBox="1">
            <a:spLocks noChangeArrowheads="1"/>
          </p:cNvSpPr>
          <p:nvPr/>
        </p:nvSpPr>
        <p:spPr bwMode="auto">
          <a:xfrm>
            <a:off x="6732240" y="332656"/>
            <a:ext cx="2251430" cy="63003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rPr>
              <a:t>Un hebdomadaire,</a:t>
            </a:r>
            <a:r>
              <a:rPr kumimoji="0" lang="fr-FR" sz="1100" b="0" i="0" u="none" strike="noStrike" cap="none" normalizeH="0" baseline="0" smtClean="0">
                <a:ln>
                  <a:noFill/>
                </a:ln>
                <a:solidFill>
                  <a:schemeClr val="tx1"/>
                </a:solidFill>
                <a:effectLst/>
                <a:latin typeface="Times New Roman" pitchFamily="18" charset="0"/>
              </a:rPr>
              <a:t> une presse de « droite » : « ce film est un plaidoyer pro FLN »</a:t>
            </a:r>
            <a:endParaRPr kumimoji="0" lang="fr-FR" sz="1100" b="0" i="0" u="none" strike="noStrike" cap="none" normalizeH="0" baseline="0" smtClean="0">
              <a:ln>
                <a:noFill/>
              </a:ln>
              <a:solidFill>
                <a:schemeClr val="tx1"/>
              </a:solidFill>
              <a:effectLst/>
              <a:latin typeface="Arial" pitchFamily="34" charset="0"/>
            </a:endParaRPr>
          </a:p>
        </p:txBody>
      </p:sp>
      <p:sp>
        <p:nvSpPr>
          <p:cNvPr id="20493" name="Text Box 13"/>
          <p:cNvSpPr txBox="1">
            <a:spLocks noChangeArrowheads="1"/>
          </p:cNvSpPr>
          <p:nvPr/>
        </p:nvSpPr>
        <p:spPr bwMode="auto">
          <a:xfrm>
            <a:off x="251520" y="1268761"/>
            <a:ext cx="2899227" cy="79208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rPr>
              <a:t>Un journaliste algérien</a:t>
            </a:r>
            <a:r>
              <a:rPr kumimoji="0" lang="fr-FR" sz="1100" b="0" i="0" u="none" strike="noStrike" cap="none" normalizeH="0" baseline="0" smtClean="0">
                <a:ln>
                  <a:noFill/>
                </a:ln>
                <a:solidFill>
                  <a:schemeClr val="tx1"/>
                </a:solidFill>
                <a:effectLst/>
                <a:latin typeface="Times New Roman" pitchFamily="18" charset="0"/>
              </a:rPr>
              <a:t> : Ali Bahmane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smtClean="0">
                <a:ln>
                  <a:noFill/>
                </a:ln>
                <a:solidFill>
                  <a:schemeClr val="tx1"/>
                </a:solidFill>
                <a:effectLst/>
                <a:latin typeface="Times New Roman" pitchFamily="18" charset="0"/>
              </a:rPr>
              <a:t>« Un film qui permet de rompre l’amnésie et qui reconnait un des plus grands crimes de la colonisation »</a:t>
            </a:r>
            <a:endParaRPr kumimoji="0" lang="fr-FR" sz="1100" b="0" i="0" u="none" strike="noStrike" cap="none" normalizeH="0" baseline="0" smtClean="0">
              <a:ln>
                <a:noFill/>
              </a:ln>
              <a:solidFill>
                <a:schemeClr val="tx1"/>
              </a:solidFill>
              <a:effectLst/>
              <a:latin typeface="Arial" pitchFamily="34" charset="0"/>
            </a:endParaRPr>
          </a:p>
        </p:txBody>
      </p:sp>
      <p:sp>
        <p:nvSpPr>
          <p:cNvPr id="20494" name="Text Box 14"/>
          <p:cNvSpPr txBox="1">
            <a:spLocks noChangeArrowheads="1"/>
          </p:cNvSpPr>
          <p:nvPr/>
        </p:nvSpPr>
        <p:spPr bwMode="auto">
          <a:xfrm>
            <a:off x="6732240" y="1196752"/>
            <a:ext cx="2251430" cy="16561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député UMP des alpes maritimes : </a:t>
            </a:r>
            <a:r>
              <a:rPr kumimoji="0" lang="fr-FR" sz="1100" b="1" i="0" u="none" strike="noStrike" cap="none" normalizeH="0" baseline="0" dirty="0" err="1" smtClean="0">
                <a:ln>
                  <a:noFill/>
                </a:ln>
                <a:solidFill>
                  <a:schemeClr val="tx1"/>
                </a:solidFill>
                <a:effectLst/>
                <a:latin typeface="Times New Roman" pitchFamily="18" charset="0"/>
              </a:rPr>
              <a:t>Lionnel</a:t>
            </a:r>
            <a:r>
              <a:rPr kumimoji="0" lang="fr-FR" sz="1100" b="1" i="0" u="none" strike="noStrike" cap="none" normalizeH="0" baseline="0" dirty="0" smtClean="0">
                <a:ln>
                  <a:noFill/>
                </a:ln>
                <a:solidFill>
                  <a:schemeClr val="tx1"/>
                </a:solidFill>
                <a:effectLst/>
                <a:latin typeface="Times New Roman" pitchFamily="18" charset="0"/>
              </a:rPr>
              <a:t> Luca.</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avis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0" i="0" u="none" strike="noStrike" cap="none" normalizeH="0" baseline="0" dirty="0" smtClean="0">
                <a:ln>
                  <a:noFill/>
                </a:ln>
                <a:solidFill>
                  <a:schemeClr val="tx1"/>
                </a:solidFill>
                <a:effectLst/>
                <a:latin typeface="Times New Roman" pitchFamily="18" charset="0"/>
              </a:rPr>
              <a:t>« - une falsification de l’histoire,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une vision révisionniste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 pas de  financement de chaines française pour ce film</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la police française assimilée à la gestapo, l’armée aux SS »</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95" name="Text Box 15"/>
          <p:cNvSpPr txBox="1">
            <a:spLocks noChangeArrowheads="1"/>
          </p:cNvSpPr>
          <p:nvPr/>
        </p:nvSpPr>
        <p:spPr bwMode="auto">
          <a:xfrm>
            <a:off x="6804248" y="3068960"/>
            <a:ext cx="2186193" cy="122413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Les associations de rapatriés, de « pieds noirs »</a:t>
            </a:r>
            <a:r>
              <a:rPr kumimoji="0" lang="fr-FR" sz="1100" b="0" i="0" u="none" strike="noStrike" cap="none" normalizeH="0" baseline="0" dirty="0" smtClean="0">
                <a:ln>
                  <a:noFill/>
                </a:ln>
                <a:solidFill>
                  <a:schemeClr val="tx1"/>
                </a:solidFill>
                <a:effectLst/>
                <a:latin typeface="Times New Roman" pitchFamily="18" charset="0"/>
              </a:rPr>
              <a:t> :  « Pour la vérité historique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il faut défendre la colonisation, la France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il faut respecter l’histoire de France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96" name="Text Box 16"/>
          <p:cNvSpPr txBox="1">
            <a:spLocks noChangeArrowheads="1"/>
          </p:cNvSpPr>
          <p:nvPr/>
        </p:nvSpPr>
        <p:spPr bwMode="auto">
          <a:xfrm>
            <a:off x="6948264" y="4581128"/>
            <a:ext cx="2016224" cy="93610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Des anciens combattants, des harkis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défendre la mémoire des combattants tombés à Sétif</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dénoncer le FLN</a:t>
            </a:r>
            <a:endParaRPr kumimoji="0" lang="fr-FR" sz="1100" b="0" i="0" u="none" strike="noStrike" cap="none" normalizeH="0" baseline="0" dirty="0" smtClean="0">
              <a:ln>
                <a:noFill/>
              </a:ln>
              <a:solidFill>
                <a:schemeClr val="tx1"/>
              </a:solidFill>
              <a:effectLst/>
              <a:latin typeface="Arial" pitchFamily="34" charset="0"/>
            </a:endParaRPr>
          </a:p>
        </p:txBody>
      </p:sp>
      <p:pic>
        <p:nvPicPr>
          <p:cNvPr id="18" name="il_fi" descr="http://www.radioalgerie.dz/fr/images/stories/hors-la-loi-poster.jpg"/>
          <p:cNvPicPr/>
          <p:nvPr/>
        </p:nvPicPr>
        <p:blipFill>
          <a:blip r:embed="rId2" cstate="print"/>
          <a:srcRect/>
          <a:stretch>
            <a:fillRect/>
          </a:stretch>
        </p:blipFill>
        <p:spPr bwMode="auto">
          <a:xfrm>
            <a:off x="4067944" y="1844824"/>
            <a:ext cx="1656184" cy="2088232"/>
          </a:xfrm>
          <a:prstGeom prst="rect">
            <a:avLst/>
          </a:prstGeom>
          <a:noFill/>
          <a:ln w="9525">
            <a:noFill/>
            <a:miter lim="800000"/>
            <a:headEnd/>
            <a:tailEnd/>
          </a:ln>
        </p:spPr>
      </p:pic>
      <p:sp>
        <p:nvSpPr>
          <p:cNvPr id="20497" name="Rectangle 17"/>
          <p:cNvSpPr>
            <a:spLocks noChangeArrowheads="1"/>
          </p:cNvSpPr>
          <p:nvPr/>
        </p:nvSpPr>
        <p:spPr bwMode="auto">
          <a:xfrm>
            <a:off x="3707904" y="476672"/>
            <a:ext cx="25922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sortie d’un film sur la guerre d’Algérie, une question qui soulève le débat</a:t>
            </a:r>
            <a:endParaRPr kumimoji="0" lang="fr-FR"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 passé qui ne passe pas »</a:t>
            </a: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492"/>
                                        </p:tgtEl>
                                        <p:attrNameLst>
                                          <p:attrName>style.visibility</p:attrName>
                                        </p:attrNameLst>
                                      </p:cBhvr>
                                      <p:to>
                                        <p:strVal val="visible"/>
                                      </p:to>
                                    </p:set>
                                    <p:animEffect transition="in" filter="fade">
                                      <p:cBhvr>
                                        <p:cTn id="10" dur="500"/>
                                        <p:tgtEl>
                                          <p:spTgt spid="2049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494"/>
                                        </p:tgtEl>
                                        <p:attrNameLst>
                                          <p:attrName>style.visibility</p:attrName>
                                        </p:attrNameLst>
                                      </p:cBhvr>
                                      <p:to>
                                        <p:strVal val="visible"/>
                                      </p:to>
                                    </p:set>
                                    <p:animEffect transition="in" filter="fade">
                                      <p:cBhvr>
                                        <p:cTn id="13" dur="500"/>
                                        <p:tgtEl>
                                          <p:spTgt spid="2049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20490"/>
                                        </p:tgtEl>
                                        <p:attrNameLst>
                                          <p:attrName>style.visibility</p:attrName>
                                        </p:attrNameLst>
                                      </p:cBhvr>
                                      <p:to>
                                        <p:strVal val="visible"/>
                                      </p:to>
                                    </p:set>
                                    <p:anim calcmode="lin" valueType="num">
                                      <p:cBhvr>
                                        <p:cTn id="16" dur="500" fill="hold"/>
                                        <p:tgtEl>
                                          <p:spTgt spid="20490"/>
                                        </p:tgtEl>
                                        <p:attrNameLst>
                                          <p:attrName>ppt_w</p:attrName>
                                        </p:attrNameLst>
                                      </p:cBhvr>
                                      <p:tavLst>
                                        <p:tav tm="0">
                                          <p:val>
                                            <p:fltVal val="0"/>
                                          </p:val>
                                        </p:tav>
                                        <p:tav tm="100000">
                                          <p:val>
                                            <p:strVal val="#ppt_w"/>
                                          </p:val>
                                        </p:tav>
                                      </p:tavLst>
                                    </p:anim>
                                    <p:anim calcmode="lin" valueType="num">
                                      <p:cBhvr>
                                        <p:cTn id="17" dur="500" fill="hold"/>
                                        <p:tgtEl>
                                          <p:spTgt spid="20490"/>
                                        </p:tgtEl>
                                        <p:attrNameLst>
                                          <p:attrName>ppt_h</p:attrName>
                                        </p:attrNameLst>
                                      </p:cBhvr>
                                      <p:tavLst>
                                        <p:tav tm="0">
                                          <p:val>
                                            <p:fltVal val="0"/>
                                          </p:val>
                                        </p:tav>
                                        <p:tav tm="100000">
                                          <p:val>
                                            <p:strVal val="#ppt_h"/>
                                          </p:val>
                                        </p:tav>
                                      </p:tavLst>
                                    </p:anim>
                                    <p:animEffect transition="in" filter="fade">
                                      <p:cBhvr>
                                        <p:cTn id="18" dur="500"/>
                                        <p:tgtEl>
                                          <p:spTgt spid="20490"/>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20491"/>
                                        </p:tgtEl>
                                        <p:attrNameLst>
                                          <p:attrName>style.visibility</p:attrName>
                                        </p:attrNameLst>
                                      </p:cBhvr>
                                      <p:to>
                                        <p:strVal val="visible"/>
                                      </p:to>
                                    </p:set>
                                    <p:anim calcmode="lin" valueType="num">
                                      <p:cBhvr>
                                        <p:cTn id="21" dur="500" fill="hold"/>
                                        <p:tgtEl>
                                          <p:spTgt spid="20491"/>
                                        </p:tgtEl>
                                        <p:attrNameLst>
                                          <p:attrName>ppt_w</p:attrName>
                                        </p:attrNameLst>
                                      </p:cBhvr>
                                      <p:tavLst>
                                        <p:tav tm="0">
                                          <p:val>
                                            <p:fltVal val="0"/>
                                          </p:val>
                                        </p:tav>
                                        <p:tav tm="100000">
                                          <p:val>
                                            <p:strVal val="#ppt_w"/>
                                          </p:val>
                                        </p:tav>
                                      </p:tavLst>
                                    </p:anim>
                                    <p:anim calcmode="lin" valueType="num">
                                      <p:cBhvr>
                                        <p:cTn id="22" dur="500" fill="hold"/>
                                        <p:tgtEl>
                                          <p:spTgt spid="20491"/>
                                        </p:tgtEl>
                                        <p:attrNameLst>
                                          <p:attrName>ppt_h</p:attrName>
                                        </p:attrNameLst>
                                      </p:cBhvr>
                                      <p:tavLst>
                                        <p:tav tm="0">
                                          <p:val>
                                            <p:fltVal val="0"/>
                                          </p:val>
                                        </p:tav>
                                        <p:tav tm="100000">
                                          <p:val>
                                            <p:strVal val="#ppt_h"/>
                                          </p:val>
                                        </p:tav>
                                      </p:tavLst>
                                    </p:anim>
                                    <p:animEffect transition="in" filter="fade">
                                      <p:cBhvr>
                                        <p:cTn id="23" dur="500"/>
                                        <p:tgtEl>
                                          <p:spTgt spid="20491"/>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20495"/>
                                        </p:tgtEl>
                                        <p:attrNameLst>
                                          <p:attrName>style.visibility</p:attrName>
                                        </p:attrNameLst>
                                      </p:cBhvr>
                                      <p:to>
                                        <p:strVal val="visible"/>
                                      </p:to>
                                    </p:set>
                                    <p:anim calcmode="lin" valueType="num">
                                      <p:cBhvr>
                                        <p:cTn id="26" dur="500" fill="hold"/>
                                        <p:tgtEl>
                                          <p:spTgt spid="20495"/>
                                        </p:tgtEl>
                                        <p:attrNameLst>
                                          <p:attrName>ppt_w</p:attrName>
                                        </p:attrNameLst>
                                      </p:cBhvr>
                                      <p:tavLst>
                                        <p:tav tm="0">
                                          <p:val>
                                            <p:fltVal val="0"/>
                                          </p:val>
                                        </p:tav>
                                        <p:tav tm="100000">
                                          <p:val>
                                            <p:strVal val="#ppt_w"/>
                                          </p:val>
                                        </p:tav>
                                      </p:tavLst>
                                    </p:anim>
                                    <p:anim calcmode="lin" valueType="num">
                                      <p:cBhvr>
                                        <p:cTn id="27" dur="500" fill="hold"/>
                                        <p:tgtEl>
                                          <p:spTgt spid="20495"/>
                                        </p:tgtEl>
                                        <p:attrNameLst>
                                          <p:attrName>ppt_h</p:attrName>
                                        </p:attrNameLst>
                                      </p:cBhvr>
                                      <p:tavLst>
                                        <p:tav tm="0">
                                          <p:val>
                                            <p:fltVal val="0"/>
                                          </p:val>
                                        </p:tav>
                                        <p:tav tm="100000">
                                          <p:val>
                                            <p:strVal val="#ppt_h"/>
                                          </p:val>
                                        </p:tav>
                                      </p:tavLst>
                                    </p:anim>
                                    <p:animEffect transition="in" filter="fade">
                                      <p:cBhvr>
                                        <p:cTn id="28" dur="500"/>
                                        <p:tgtEl>
                                          <p:spTgt spid="2049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20496"/>
                                        </p:tgtEl>
                                        <p:attrNameLst>
                                          <p:attrName>style.visibility</p:attrName>
                                        </p:attrNameLst>
                                      </p:cBhvr>
                                      <p:to>
                                        <p:strVal val="visible"/>
                                      </p:to>
                                    </p:set>
                                    <p:anim calcmode="lin" valueType="num">
                                      <p:cBhvr>
                                        <p:cTn id="31" dur="500" fill="hold"/>
                                        <p:tgtEl>
                                          <p:spTgt spid="20496"/>
                                        </p:tgtEl>
                                        <p:attrNameLst>
                                          <p:attrName>ppt_w</p:attrName>
                                        </p:attrNameLst>
                                      </p:cBhvr>
                                      <p:tavLst>
                                        <p:tav tm="0">
                                          <p:val>
                                            <p:fltVal val="0"/>
                                          </p:val>
                                        </p:tav>
                                        <p:tav tm="100000">
                                          <p:val>
                                            <p:strVal val="#ppt_w"/>
                                          </p:val>
                                        </p:tav>
                                      </p:tavLst>
                                    </p:anim>
                                    <p:anim calcmode="lin" valueType="num">
                                      <p:cBhvr>
                                        <p:cTn id="32" dur="500" fill="hold"/>
                                        <p:tgtEl>
                                          <p:spTgt spid="20496"/>
                                        </p:tgtEl>
                                        <p:attrNameLst>
                                          <p:attrName>ppt_h</p:attrName>
                                        </p:attrNameLst>
                                      </p:cBhvr>
                                      <p:tavLst>
                                        <p:tav tm="0">
                                          <p:val>
                                            <p:fltVal val="0"/>
                                          </p:val>
                                        </p:tav>
                                        <p:tav tm="100000">
                                          <p:val>
                                            <p:strVal val="#ppt_h"/>
                                          </p:val>
                                        </p:tav>
                                      </p:tavLst>
                                    </p:anim>
                                    <p:animEffect transition="in" filter="fade">
                                      <p:cBhvr>
                                        <p:cTn id="33" dur="500"/>
                                        <p:tgtEl>
                                          <p:spTgt spid="20496"/>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20493"/>
                                        </p:tgtEl>
                                        <p:attrNameLst>
                                          <p:attrName>style.visibility</p:attrName>
                                        </p:attrNameLst>
                                      </p:cBhvr>
                                      <p:to>
                                        <p:strVal val="visible"/>
                                      </p:to>
                                    </p:set>
                                    <p:anim calcmode="lin" valueType="num">
                                      <p:cBhvr>
                                        <p:cTn id="36" dur="500" fill="hold"/>
                                        <p:tgtEl>
                                          <p:spTgt spid="20493"/>
                                        </p:tgtEl>
                                        <p:attrNameLst>
                                          <p:attrName>ppt_w</p:attrName>
                                        </p:attrNameLst>
                                      </p:cBhvr>
                                      <p:tavLst>
                                        <p:tav tm="0">
                                          <p:val>
                                            <p:fltVal val="0"/>
                                          </p:val>
                                        </p:tav>
                                        <p:tav tm="100000">
                                          <p:val>
                                            <p:strVal val="#ppt_w"/>
                                          </p:val>
                                        </p:tav>
                                      </p:tavLst>
                                    </p:anim>
                                    <p:anim calcmode="lin" valueType="num">
                                      <p:cBhvr>
                                        <p:cTn id="37" dur="500" fill="hold"/>
                                        <p:tgtEl>
                                          <p:spTgt spid="20493"/>
                                        </p:tgtEl>
                                        <p:attrNameLst>
                                          <p:attrName>ppt_h</p:attrName>
                                        </p:attrNameLst>
                                      </p:cBhvr>
                                      <p:tavLst>
                                        <p:tav tm="0">
                                          <p:val>
                                            <p:fltVal val="0"/>
                                          </p:val>
                                        </p:tav>
                                        <p:tav tm="100000">
                                          <p:val>
                                            <p:strVal val="#ppt_h"/>
                                          </p:val>
                                        </p:tav>
                                      </p:tavLst>
                                    </p:anim>
                                    <p:animEffect transition="in" filter="fade">
                                      <p:cBhvr>
                                        <p:cTn id="38" dur="500"/>
                                        <p:tgtEl>
                                          <p:spTgt spid="20493"/>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20485"/>
                                        </p:tgtEl>
                                        <p:attrNameLst>
                                          <p:attrName>style.visibility</p:attrName>
                                        </p:attrNameLst>
                                      </p:cBhvr>
                                      <p:to>
                                        <p:strVal val="visible"/>
                                      </p:to>
                                    </p:set>
                                    <p:anim calcmode="lin" valueType="num">
                                      <p:cBhvr>
                                        <p:cTn id="41" dur="500" fill="hold"/>
                                        <p:tgtEl>
                                          <p:spTgt spid="20485"/>
                                        </p:tgtEl>
                                        <p:attrNameLst>
                                          <p:attrName>ppt_w</p:attrName>
                                        </p:attrNameLst>
                                      </p:cBhvr>
                                      <p:tavLst>
                                        <p:tav tm="0">
                                          <p:val>
                                            <p:fltVal val="0"/>
                                          </p:val>
                                        </p:tav>
                                        <p:tav tm="100000">
                                          <p:val>
                                            <p:strVal val="#ppt_w"/>
                                          </p:val>
                                        </p:tav>
                                      </p:tavLst>
                                    </p:anim>
                                    <p:anim calcmode="lin" valueType="num">
                                      <p:cBhvr>
                                        <p:cTn id="42" dur="500" fill="hold"/>
                                        <p:tgtEl>
                                          <p:spTgt spid="20485"/>
                                        </p:tgtEl>
                                        <p:attrNameLst>
                                          <p:attrName>ppt_h</p:attrName>
                                        </p:attrNameLst>
                                      </p:cBhvr>
                                      <p:tavLst>
                                        <p:tav tm="0">
                                          <p:val>
                                            <p:fltVal val="0"/>
                                          </p:val>
                                        </p:tav>
                                        <p:tav tm="100000">
                                          <p:val>
                                            <p:strVal val="#ppt_h"/>
                                          </p:val>
                                        </p:tav>
                                      </p:tavLst>
                                    </p:anim>
                                    <p:animEffect transition="in" filter="fade">
                                      <p:cBhvr>
                                        <p:cTn id="43" dur="500"/>
                                        <p:tgtEl>
                                          <p:spTgt spid="2048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20487"/>
                                        </p:tgtEl>
                                        <p:attrNameLst>
                                          <p:attrName>style.visibility</p:attrName>
                                        </p:attrNameLst>
                                      </p:cBhvr>
                                      <p:to>
                                        <p:strVal val="visible"/>
                                      </p:to>
                                    </p:set>
                                    <p:anim calcmode="lin" valueType="num">
                                      <p:cBhvr>
                                        <p:cTn id="48" dur="500" fill="hold"/>
                                        <p:tgtEl>
                                          <p:spTgt spid="20487"/>
                                        </p:tgtEl>
                                        <p:attrNameLst>
                                          <p:attrName>ppt_w</p:attrName>
                                        </p:attrNameLst>
                                      </p:cBhvr>
                                      <p:tavLst>
                                        <p:tav tm="0">
                                          <p:val>
                                            <p:fltVal val="0"/>
                                          </p:val>
                                        </p:tav>
                                        <p:tav tm="100000">
                                          <p:val>
                                            <p:strVal val="#ppt_w"/>
                                          </p:val>
                                        </p:tav>
                                      </p:tavLst>
                                    </p:anim>
                                    <p:anim calcmode="lin" valueType="num">
                                      <p:cBhvr>
                                        <p:cTn id="49" dur="500" fill="hold"/>
                                        <p:tgtEl>
                                          <p:spTgt spid="20487"/>
                                        </p:tgtEl>
                                        <p:attrNameLst>
                                          <p:attrName>ppt_h</p:attrName>
                                        </p:attrNameLst>
                                      </p:cBhvr>
                                      <p:tavLst>
                                        <p:tav tm="0">
                                          <p:val>
                                            <p:fltVal val="0"/>
                                          </p:val>
                                        </p:tav>
                                        <p:tav tm="100000">
                                          <p:val>
                                            <p:strVal val="#ppt_h"/>
                                          </p:val>
                                        </p:tav>
                                      </p:tavLst>
                                    </p:anim>
                                    <p:animEffect transition="in" filter="fade">
                                      <p:cBhvr>
                                        <p:cTn id="50" dur="500"/>
                                        <p:tgtEl>
                                          <p:spTgt spid="2048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20488"/>
                                        </p:tgtEl>
                                        <p:attrNameLst>
                                          <p:attrName>style.visibility</p:attrName>
                                        </p:attrNameLst>
                                      </p:cBhvr>
                                      <p:to>
                                        <p:strVal val="visible"/>
                                      </p:to>
                                    </p:set>
                                    <p:anim calcmode="lin" valueType="num">
                                      <p:cBhvr>
                                        <p:cTn id="55" dur="500" fill="hold"/>
                                        <p:tgtEl>
                                          <p:spTgt spid="20488"/>
                                        </p:tgtEl>
                                        <p:attrNameLst>
                                          <p:attrName>ppt_w</p:attrName>
                                        </p:attrNameLst>
                                      </p:cBhvr>
                                      <p:tavLst>
                                        <p:tav tm="0">
                                          <p:val>
                                            <p:fltVal val="0"/>
                                          </p:val>
                                        </p:tav>
                                        <p:tav tm="100000">
                                          <p:val>
                                            <p:strVal val="#ppt_w"/>
                                          </p:val>
                                        </p:tav>
                                      </p:tavLst>
                                    </p:anim>
                                    <p:anim calcmode="lin" valueType="num">
                                      <p:cBhvr>
                                        <p:cTn id="56" dur="500" fill="hold"/>
                                        <p:tgtEl>
                                          <p:spTgt spid="20488"/>
                                        </p:tgtEl>
                                        <p:attrNameLst>
                                          <p:attrName>ppt_h</p:attrName>
                                        </p:attrNameLst>
                                      </p:cBhvr>
                                      <p:tavLst>
                                        <p:tav tm="0">
                                          <p:val>
                                            <p:fltVal val="0"/>
                                          </p:val>
                                        </p:tav>
                                        <p:tav tm="100000">
                                          <p:val>
                                            <p:strVal val="#ppt_h"/>
                                          </p:val>
                                        </p:tav>
                                      </p:tavLst>
                                    </p:anim>
                                    <p:animEffect transition="in" filter="fade">
                                      <p:cBhvr>
                                        <p:cTn id="57" dur="500"/>
                                        <p:tgtEl>
                                          <p:spTgt spid="2048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20486"/>
                                        </p:tgtEl>
                                        <p:attrNameLst>
                                          <p:attrName>style.visibility</p:attrName>
                                        </p:attrNameLst>
                                      </p:cBhvr>
                                      <p:to>
                                        <p:strVal val="visible"/>
                                      </p:to>
                                    </p:set>
                                    <p:anim calcmode="lin" valueType="num">
                                      <p:cBhvr>
                                        <p:cTn id="62" dur="500" fill="hold"/>
                                        <p:tgtEl>
                                          <p:spTgt spid="20486"/>
                                        </p:tgtEl>
                                        <p:attrNameLst>
                                          <p:attrName>ppt_w</p:attrName>
                                        </p:attrNameLst>
                                      </p:cBhvr>
                                      <p:tavLst>
                                        <p:tav tm="0">
                                          <p:val>
                                            <p:fltVal val="0"/>
                                          </p:val>
                                        </p:tav>
                                        <p:tav tm="100000">
                                          <p:val>
                                            <p:strVal val="#ppt_w"/>
                                          </p:val>
                                        </p:tav>
                                      </p:tavLst>
                                    </p:anim>
                                    <p:anim calcmode="lin" valueType="num">
                                      <p:cBhvr>
                                        <p:cTn id="63" dur="500" fill="hold"/>
                                        <p:tgtEl>
                                          <p:spTgt spid="20486"/>
                                        </p:tgtEl>
                                        <p:attrNameLst>
                                          <p:attrName>ppt_h</p:attrName>
                                        </p:attrNameLst>
                                      </p:cBhvr>
                                      <p:tavLst>
                                        <p:tav tm="0">
                                          <p:val>
                                            <p:fltVal val="0"/>
                                          </p:val>
                                        </p:tav>
                                        <p:tav tm="100000">
                                          <p:val>
                                            <p:strVal val="#ppt_h"/>
                                          </p:val>
                                        </p:tav>
                                      </p:tavLst>
                                    </p:anim>
                                    <p:animEffect transition="in" filter="fade">
                                      <p:cBhvr>
                                        <p:cTn id="64"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P spid="20488" grpId="0" animBg="1"/>
      <p:bldP spid="20490" grpId="0" animBg="1"/>
      <p:bldP spid="20491" grpId="0" animBg="1"/>
      <p:bldP spid="20492" grpId="0" animBg="1"/>
      <p:bldP spid="20493" grpId="0" animBg="1"/>
      <p:bldP spid="20494" grpId="0" animBg="1"/>
      <p:bldP spid="20495" grpId="0" animBg="1"/>
      <p:bldP spid="2049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27584" y="2564904"/>
            <a:ext cx="7488832" cy="1477328"/>
          </a:xfrm>
          <a:prstGeom prst="rect">
            <a:avLst/>
          </a:prstGeom>
          <a:noFill/>
        </p:spPr>
        <p:txBody>
          <a:bodyPr wrap="square" rtlCol="0">
            <a:spAutoFit/>
          </a:bodyPr>
          <a:lstStyle/>
          <a:p>
            <a:r>
              <a:rPr lang="fr-FR" i="1" dirty="0"/>
              <a:t>Signataires : Yasmina Adi (réalisatrice), Didier </a:t>
            </a:r>
            <a:r>
              <a:rPr lang="fr-FR" i="1" dirty="0" err="1"/>
              <a:t>Daeninckx</a:t>
            </a:r>
            <a:r>
              <a:rPr lang="fr-FR" i="1" dirty="0"/>
              <a:t> (écrivain), François </a:t>
            </a:r>
            <a:r>
              <a:rPr lang="fr-FR" i="1" dirty="0" err="1"/>
              <a:t>Gèze</a:t>
            </a:r>
            <a:r>
              <a:rPr lang="fr-FR" i="1" dirty="0"/>
              <a:t> (éditeur), Guy </a:t>
            </a:r>
            <a:r>
              <a:rPr lang="fr-FR" i="1" dirty="0" err="1"/>
              <a:t>Seligman</a:t>
            </a:r>
            <a:r>
              <a:rPr lang="fr-FR" i="1" dirty="0"/>
              <a:t> (président de la SCAM) et Pascal Blanchard, Mohammed </a:t>
            </a:r>
            <a:r>
              <a:rPr lang="fr-FR" i="1" dirty="0" err="1"/>
              <a:t>Harbi</a:t>
            </a:r>
            <a:r>
              <a:rPr lang="fr-FR" i="1" dirty="0"/>
              <a:t>, Gilles </a:t>
            </a:r>
            <a:r>
              <a:rPr lang="fr-FR" i="1" dirty="0" err="1"/>
              <a:t>Manceron</a:t>
            </a:r>
            <a:r>
              <a:rPr lang="fr-FR" i="1" dirty="0"/>
              <a:t>, Gilbert </a:t>
            </a:r>
            <a:r>
              <a:rPr lang="fr-FR" i="1" dirty="0" err="1"/>
              <a:t>Meynier</a:t>
            </a:r>
            <a:r>
              <a:rPr lang="fr-FR" i="1" dirty="0"/>
              <a:t>, Gérard </a:t>
            </a:r>
            <a:r>
              <a:rPr lang="fr-FR" i="1" dirty="0" err="1"/>
              <a:t>Noiriel</a:t>
            </a:r>
            <a:r>
              <a:rPr lang="fr-FR" i="1" dirty="0"/>
              <a:t>, Jean-Pierre </a:t>
            </a:r>
            <a:r>
              <a:rPr lang="fr-FR" i="1" dirty="0" err="1"/>
              <a:t>Peyroulou</a:t>
            </a:r>
            <a:r>
              <a:rPr lang="fr-FR" i="1" dirty="0"/>
              <a:t>, Benjamin </a:t>
            </a:r>
            <a:r>
              <a:rPr lang="fr-FR" i="1" dirty="0" err="1"/>
              <a:t>Stora</a:t>
            </a:r>
            <a:r>
              <a:rPr lang="fr-FR" i="1" dirty="0"/>
              <a:t>, Sylvie </a:t>
            </a:r>
            <a:r>
              <a:rPr lang="fr-FR" i="1" dirty="0" err="1"/>
              <a:t>Thénault</a:t>
            </a:r>
            <a:r>
              <a:rPr lang="fr-FR" i="1" dirty="0"/>
              <a:t> (historiens).</a:t>
            </a:r>
            <a:endParaRPr lang="fr-FR" dirty="0"/>
          </a:p>
          <a:p>
            <a:endParaRPr lang="fr-FR" dirty="0"/>
          </a:p>
        </p:txBody>
      </p:sp>
      <p:sp>
        <p:nvSpPr>
          <p:cNvPr id="7172" name="Rectangle 4"/>
          <p:cNvSpPr>
            <a:spLocks noChangeArrowheads="1"/>
          </p:cNvSpPr>
          <p:nvPr/>
        </p:nvSpPr>
        <p:spPr bwMode="auto">
          <a:xfrm>
            <a:off x="539552" y="1196752"/>
            <a:ext cx="74888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Le film "Hors-la-loi" de Rachid Bouchareb : les guerres de mémoires sont de retour</a:t>
            </a:r>
            <a:endParaRPr kumimoji="0" lang="fr-FR" sz="1800" b="0" i="0" u="none" strike="noStrike" cap="none" normalizeH="0" baseline="0" dirty="0" smtClean="0">
              <a:ln>
                <a:noFill/>
              </a:ln>
              <a:solidFill>
                <a:schemeClr val="tx1"/>
              </a:solidFill>
              <a:effectLst/>
              <a:latin typeface="Arial" pitchFamily="34" charset="0"/>
            </a:endParaRPr>
          </a:p>
        </p:txBody>
      </p:sp>
      <p:sp>
        <p:nvSpPr>
          <p:cNvPr id="6" name="ZoneTexte 5"/>
          <p:cNvSpPr txBox="1"/>
          <p:nvPr/>
        </p:nvSpPr>
        <p:spPr>
          <a:xfrm>
            <a:off x="395536" y="2060848"/>
            <a:ext cx="4248472" cy="369332"/>
          </a:xfrm>
          <a:prstGeom prst="rect">
            <a:avLst/>
          </a:prstGeom>
          <a:noFill/>
        </p:spPr>
        <p:txBody>
          <a:bodyPr wrap="square" rtlCol="0">
            <a:spAutoFit/>
          </a:bodyPr>
          <a:lstStyle/>
          <a:p>
            <a:r>
              <a:rPr lang="fr-FR" dirty="0" smtClean="0"/>
              <a:t>Le Monde tribune le 5 mai 2010 </a:t>
            </a:r>
            <a:endParaRPr lang="fr-FR" dirty="0"/>
          </a:p>
        </p:txBody>
      </p:sp>
      <p:sp>
        <p:nvSpPr>
          <p:cNvPr id="8" name="ZoneTexte 7"/>
          <p:cNvSpPr txBox="1"/>
          <p:nvPr/>
        </p:nvSpPr>
        <p:spPr>
          <a:xfrm>
            <a:off x="323528" y="4581128"/>
            <a:ext cx="8424936" cy="1200329"/>
          </a:xfrm>
          <a:prstGeom prst="rect">
            <a:avLst/>
          </a:prstGeom>
          <a:noFill/>
        </p:spPr>
        <p:txBody>
          <a:bodyPr wrap="square" rtlCol="0">
            <a:spAutoFit/>
          </a:bodyPr>
          <a:lstStyle/>
          <a:p>
            <a:r>
              <a:rPr lang="fr-FR" dirty="0" smtClean="0"/>
              <a:t>« Les </a:t>
            </a:r>
            <a:r>
              <a:rPr lang="fr-FR" dirty="0"/>
              <a:t>vérités officielles et les dénonciations de </a:t>
            </a:r>
            <a:r>
              <a:rPr lang="fr-FR" dirty="0" smtClean="0"/>
              <a:t>l'</a:t>
            </a:r>
            <a:r>
              <a:rPr lang="fr-FR" dirty="0" err="1" smtClean="0"/>
              <a:t>anti-France</a:t>
            </a:r>
            <a:r>
              <a:rPr lang="fr-FR" dirty="0"/>
              <a:t>" qui ont sévi à l'époque des guerres coloniales sont-elles de retour ? Le film </a:t>
            </a:r>
            <a:r>
              <a:rPr lang="fr-FR" i="1" dirty="0"/>
              <a:t>Hors-la-loi </a:t>
            </a:r>
            <a:r>
              <a:rPr lang="fr-FR" dirty="0"/>
              <a:t>de Rachid Bouchareb, qui va être présenté au Festival de Cannes et sera sur les écrans en septembre 2010, a déjà donné lieu à de surprenantes réactions, qui ne peuvent rester sans réponse</a:t>
            </a:r>
            <a:r>
              <a:rPr lang="fr-FR" dirty="0" smtClean="0"/>
              <a:t>. »</a:t>
            </a:r>
            <a:endParaRPr lang="fr-FR" dirty="0"/>
          </a:p>
        </p:txBody>
      </p:sp>
      <p:sp>
        <p:nvSpPr>
          <p:cNvPr id="10" name="ZoneTexte 9"/>
          <p:cNvSpPr txBox="1"/>
          <p:nvPr/>
        </p:nvSpPr>
        <p:spPr>
          <a:xfrm>
            <a:off x="539552" y="332656"/>
            <a:ext cx="777686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000" dirty="0" smtClean="0"/>
              <a:t>Des historiens qui veulent contribuer au décloisonnement des mémoires</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fade">
                                      <p:cBhvr>
                                        <p:cTn id="7" dur="500"/>
                                        <p:tgtEl>
                                          <p:spTgt spid="7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172" grpId="0" build="p"/>
      <p:bldP spid="6" grpId="0" build="p"/>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692696"/>
            <a:ext cx="8712968" cy="6232475"/>
          </a:xfrm>
          <a:prstGeom prst="rect">
            <a:avLst/>
          </a:prstGeom>
          <a:noFill/>
        </p:spPr>
        <p:txBody>
          <a:bodyPr wrap="square" rtlCol="0">
            <a:spAutoFit/>
          </a:bodyPr>
          <a:lstStyle/>
          <a:p>
            <a:pPr>
              <a:buFontTx/>
              <a:buChar char="-"/>
            </a:pPr>
            <a:r>
              <a:rPr lang="fr-FR" sz="2100" dirty="0" smtClean="0"/>
              <a:t>Dénonciation du retour en force des idées favorables à la France coloniale dans le débat public</a:t>
            </a:r>
          </a:p>
          <a:p>
            <a:pPr>
              <a:buFontTx/>
              <a:buChar char="-"/>
            </a:pPr>
            <a:r>
              <a:rPr lang="fr-FR" sz="2100" dirty="0" smtClean="0"/>
              <a:t>Pour ces historiens, on ne saurait admettre  que  </a:t>
            </a:r>
            <a:r>
              <a:rPr lang="fr-FR" sz="2100" dirty="0"/>
              <a:t>le financement de la création </a:t>
            </a:r>
            <a:r>
              <a:rPr lang="fr-FR" sz="2100" dirty="0" smtClean="0"/>
              <a:t>soit </a:t>
            </a:r>
            <a:r>
              <a:rPr lang="fr-FR" sz="2100" dirty="0"/>
              <a:t>dans ce domaine </a:t>
            </a:r>
            <a:r>
              <a:rPr lang="fr-FR" sz="2100" dirty="0" smtClean="0"/>
              <a:t>soumis </a:t>
            </a:r>
            <a:r>
              <a:rPr lang="fr-FR" sz="2100" dirty="0"/>
              <a:t>à un label d'Etat définissant ce qui est ou non "historiquement </a:t>
            </a:r>
            <a:r>
              <a:rPr lang="fr-FR" sz="2100" dirty="0" smtClean="0"/>
              <a:t>correct«  comme le réclame Lionel Luca</a:t>
            </a:r>
          </a:p>
          <a:p>
            <a:pPr>
              <a:buFontTx/>
              <a:buChar char="-"/>
            </a:pPr>
            <a:r>
              <a:rPr lang="fr-FR" sz="2100" dirty="0"/>
              <a:t>Fruit d'une coproduction franco-</a:t>
            </a:r>
            <a:r>
              <a:rPr lang="fr-FR" sz="2100" dirty="0" err="1"/>
              <a:t>algéro</a:t>
            </a:r>
            <a:r>
              <a:rPr lang="fr-FR" sz="2100" dirty="0"/>
              <a:t>-</a:t>
            </a:r>
            <a:r>
              <a:rPr lang="fr-FR" sz="2100" dirty="0" err="1"/>
              <a:t>tuniso</a:t>
            </a:r>
            <a:r>
              <a:rPr lang="fr-FR" sz="2100" dirty="0"/>
              <a:t>-italo-belge, ce film est d'abord une œuvre libre qui ne saurait se réduire à une nationalité, ni à un message politique et encore moins à une vision officielle de l'histoire</a:t>
            </a:r>
            <a:r>
              <a:rPr lang="fr-FR" sz="2100" dirty="0" smtClean="0"/>
              <a:t>.</a:t>
            </a:r>
          </a:p>
          <a:p>
            <a:pPr>
              <a:buFontTx/>
              <a:buChar char="-"/>
            </a:pPr>
            <a:r>
              <a:rPr lang="fr-FR" sz="2100" dirty="0"/>
              <a:t>Mais le travail d'un réalisateur n'est pas celui d'un historien et n'a pas à être jugé par </a:t>
            </a:r>
            <a:r>
              <a:rPr lang="fr-FR" sz="2100" dirty="0" smtClean="0"/>
              <a:t>l‘état</a:t>
            </a:r>
          </a:p>
          <a:p>
            <a:pPr>
              <a:buFontTx/>
              <a:buChar char="-"/>
            </a:pPr>
            <a:r>
              <a:rPr lang="fr-FR" sz="2100" dirty="0"/>
              <a:t>L'évocation d'une page d'histoire tragique peut aussi bien passer par la fiction, avec ses inévitables raccourcis, que par les indispensables travaux des historiens</a:t>
            </a:r>
            <a:r>
              <a:rPr lang="fr-FR" sz="2100" dirty="0" smtClean="0"/>
              <a:t>.</a:t>
            </a:r>
          </a:p>
          <a:p>
            <a:pPr>
              <a:buFontTx/>
              <a:buChar char="-"/>
            </a:pPr>
            <a:r>
              <a:rPr lang="fr-FR" sz="2100" dirty="0" smtClean="0"/>
              <a:t>Il s’opposent à ce que des </a:t>
            </a:r>
            <a:r>
              <a:rPr lang="fr-FR" sz="2100" dirty="0"/>
              <a:t>milieux nostalgiques de la colonisation continuent de chercher à faire obstacle à la liberté de la création et à la </a:t>
            </a:r>
            <a:r>
              <a:rPr lang="fr-FR" sz="2100" dirty="0" smtClean="0"/>
              <a:t>nécessaire reconnaissance </a:t>
            </a:r>
            <a:r>
              <a:rPr lang="fr-FR" sz="2100" dirty="0"/>
              <a:t>du passé colonial de la France. </a:t>
            </a:r>
            <a:endParaRPr lang="fr-FR" sz="2100" dirty="0" smtClean="0"/>
          </a:p>
          <a:p>
            <a:pPr>
              <a:buFontTx/>
              <a:buChar char="-"/>
            </a:pPr>
            <a:r>
              <a:rPr lang="fr-FR" sz="2100" b="1" dirty="0" smtClean="0"/>
              <a:t>Le </a:t>
            </a:r>
            <a:r>
              <a:rPr lang="fr-FR" sz="2100" b="1" dirty="0"/>
              <a:t>pire est à craindre quand le pouvoir politique veut écrire l'histoire que nos concitoyens iront voir demain sur nos écrans</a:t>
            </a:r>
            <a:r>
              <a:rPr lang="fr-FR" sz="2100" b="1" dirty="0" smtClean="0"/>
              <a:t>.</a:t>
            </a:r>
            <a:endParaRPr lang="fr-FR" sz="2100" b="1" dirty="0"/>
          </a:p>
          <a:p>
            <a:pPr>
              <a:buFontTx/>
              <a:buChar char="-"/>
            </a:pPr>
            <a:endParaRPr lang="fr-FR" sz="2100" dirty="0"/>
          </a:p>
        </p:txBody>
      </p:sp>
      <p:sp>
        <p:nvSpPr>
          <p:cNvPr id="3" name="ZoneTexte 2"/>
          <p:cNvSpPr txBox="1"/>
          <p:nvPr/>
        </p:nvSpPr>
        <p:spPr>
          <a:xfrm>
            <a:off x="539552" y="188640"/>
            <a:ext cx="252028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Les idées principales</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20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20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1484784"/>
            <a:ext cx="8496944" cy="4524315"/>
          </a:xfrm>
          <a:prstGeom prst="rect">
            <a:avLst/>
          </a:prstGeom>
          <a:noFill/>
        </p:spPr>
        <p:txBody>
          <a:bodyPr wrap="square" rtlCol="0">
            <a:spAutoFit/>
          </a:bodyPr>
          <a:lstStyle/>
          <a:p>
            <a:pPr>
              <a:buFontTx/>
              <a:buChar char="-"/>
            </a:pPr>
            <a:r>
              <a:rPr lang="fr-FR" sz="2400" dirty="0" smtClean="0"/>
              <a:t>Des historiens qui s’engagent dans le débat public</a:t>
            </a:r>
          </a:p>
          <a:p>
            <a:pPr>
              <a:buFontTx/>
              <a:buChar char="-"/>
            </a:pPr>
            <a:r>
              <a:rPr lang="fr-FR" sz="2400" dirty="0" smtClean="0"/>
              <a:t> Des historiens qui veulent prendre du recul</a:t>
            </a:r>
          </a:p>
          <a:p>
            <a:pPr>
              <a:buFontTx/>
              <a:buChar char="-"/>
            </a:pPr>
            <a:r>
              <a:rPr lang="fr-FR" sz="2400" dirty="0" smtClean="0"/>
              <a:t>Des historiens qui analyse scientifiquement, qui évaluent, qui établissements les faits</a:t>
            </a:r>
          </a:p>
          <a:p>
            <a:pPr>
              <a:buFontTx/>
              <a:buChar char="-"/>
            </a:pPr>
            <a:r>
              <a:rPr lang="fr-FR" sz="2400" dirty="0" smtClean="0"/>
              <a:t>Des historiens qui défendent la liberté d’expression d’artistes ou de cinéastes</a:t>
            </a:r>
          </a:p>
          <a:p>
            <a:pPr>
              <a:buFontTx/>
              <a:buChar char="-"/>
            </a:pPr>
            <a:r>
              <a:rPr lang="fr-FR" sz="2400" dirty="0" smtClean="0"/>
              <a:t> Les fictions peuvent contribuer à faire progresser la connaissance mais on ne doit pas les considérer comme des travaux d’historiens</a:t>
            </a:r>
          </a:p>
          <a:p>
            <a:pPr>
              <a:buFontTx/>
              <a:buChar char="-"/>
            </a:pPr>
            <a:r>
              <a:rPr lang="fr-FR" sz="2400" dirty="0" smtClean="0"/>
              <a:t> Des historiens qui dénoncent la récupération politique d’éléments historiques : il s’agit ici de lutter contre le </a:t>
            </a:r>
            <a:r>
              <a:rPr lang="fr-FR" sz="2400" b="1" dirty="0" smtClean="0"/>
              <a:t>présentisme</a:t>
            </a:r>
          </a:p>
          <a:p>
            <a:pPr>
              <a:buFontTx/>
              <a:buChar char="-"/>
            </a:pPr>
            <a:r>
              <a:rPr lang="fr-FR" sz="2400" b="1" dirty="0" smtClean="0"/>
              <a:t> Des historiens qui refusent que l’état dicte une histoire officielle</a:t>
            </a:r>
          </a:p>
          <a:p>
            <a:pPr>
              <a:buFontTx/>
              <a:buChar char="-"/>
            </a:pPr>
            <a:endParaRPr lang="fr-FR" sz="2400" b="1" dirty="0"/>
          </a:p>
        </p:txBody>
      </p:sp>
      <p:sp>
        <p:nvSpPr>
          <p:cNvPr id="4" name="ZoneTexte 3"/>
          <p:cNvSpPr txBox="1"/>
          <p:nvPr/>
        </p:nvSpPr>
        <p:spPr>
          <a:xfrm>
            <a:off x="611560" y="188640"/>
            <a:ext cx="770485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2800" dirty="0" smtClean="0"/>
              <a:t>Quelle place pour l’historien dans la société française aujourd’hui ?</a:t>
            </a:r>
            <a:endParaRPr lang="fr-F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260648"/>
            <a:ext cx="7848872" cy="369332"/>
          </a:xfrm>
          <a:prstGeom prst="rect">
            <a:avLst/>
          </a:prstGeom>
          <a:noFill/>
        </p:spPr>
        <p:txBody>
          <a:bodyPr wrap="square" rtlCol="0">
            <a:spAutoFit/>
          </a:bodyPr>
          <a:lstStyle/>
          <a:p>
            <a:r>
              <a:rPr lang="fr-FR" dirty="0" smtClean="0"/>
              <a:t>Cette situation est le résultat d’héritages…</a:t>
            </a:r>
            <a:endParaRPr lang="fr-FR" dirty="0"/>
          </a:p>
        </p:txBody>
      </p:sp>
      <p:sp>
        <p:nvSpPr>
          <p:cNvPr id="3" name="ZoneTexte 2"/>
          <p:cNvSpPr txBox="1"/>
          <p:nvPr/>
        </p:nvSpPr>
        <p:spPr>
          <a:xfrm>
            <a:off x="683568" y="980728"/>
            <a:ext cx="7776864"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dirty="0" smtClean="0"/>
              <a:t>Quel a </a:t>
            </a:r>
            <a:r>
              <a:rPr lang="fr-FR" sz="2400" dirty="0"/>
              <a:t>é</a:t>
            </a:r>
            <a:r>
              <a:rPr lang="fr-FR" sz="2400" dirty="0" smtClean="0"/>
              <a:t>té le cheminement de la mémoire de la guerre d’Algérie des côtés de la Méditerranée depuis 1954 ?</a:t>
            </a:r>
            <a:endParaRPr lang="fr-FR" sz="2400" dirty="0"/>
          </a:p>
        </p:txBody>
      </p:sp>
      <p:sp>
        <p:nvSpPr>
          <p:cNvPr id="6" name="ZoneTexte 5"/>
          <p:cNvSpPr txBox="1"/>
          <p:nvPr/>
        </p:nvSpPr>
        <p:spPr>
          <a:xfrm>
            <a:off x="1835696" y="3212976"/>
            <a:ext cx="5544616" cy="132343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4000" dirty="0" smtClean="0"/>
              <a:t>Une mémoire très vite plurielle des évènements</a:t>
            </a:r>
            <a:endParaRPr lang="fr-FR"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droite 1"/>
          <p:cNvSpPr/>
          <p:nvPr/>
        </p:nvSpPr>
        <p:spPr>
          <a:xfrm>
            <a:off x="4499992" y="260648"/>
            <a:ext cx="4104456" cy="14401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3" name="Flèche droite 2"/>
          <p:cNvSpPr/>
          <p:nvPr/>
        </p:nvSpPr>
        <p:spPr>
          <a:xfrm rot="10800000">
            <a:off x="179512" y="260648"/>
            <a:ext cx="4104456" cy="14401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5" name="ZoneTexte 4"/>
          <p:cNvSpPr txBox="1"/>
          <p:nvPr/>
        </p:nvSpPr>
        <p:spPr>
          <a:xfrm>
            <a:off x="251520" y="476672"/>
            <a:ext cx="2448272" cy="276999"/>
          </a:xfrm>
          <a:prstGeom prst="rect">
            <a:avLst/>
          </a:prstGeom>
          <a:noFill/>
        </p:spPr>
        <p:txBody>
          <a:bodyPr wrap="square" rtlCol="0">
            <a:spAutoFit/>
          </a:bodyPr>
          <a:lstStyle/>
          <a:p>
            <a:r>
              <a:rPr lang="fr-FR" sz="1200" dirty="0" smtClean="0"/>
              <a:t>Pour l’indépendance de l’Algérie</a:t>
            </a:r>
            <a:endParaRPr lang="fr-FR" sz="1200" dirty="0"/>
          </a:p>
        </p:txBody>
      </p:sp>
      <p:sp>
        <p:nvSpPr>
          <p:cNvPr id="6" name="ZoneTexte 5"/>
          <p:cNvSpPr txBox="1"/>
          <p:nvPr/>
        </p:nvSpPr>
        <p:spPr>
          <a:xfrm>
            <a:off x="7236296" y="476672"/>
            <a:ext cx="1656184" cy="288032"/>
          </a:xfrm>
          <a:prstGeom prst="rect">
            <a:avLst/>
          </a:prstGeom>
          <a:noFill/>
        </p:spPr>
        <p:txBody>
          <a:bodyPr wrap="square" rtlCol="0">
            <a:spAutoFit/>
          </a:bodyPr>
          <a:lstStyle/>
          <a:p>
            <a:r>
              <a:rPr lang="fr-FR" sz="1200" dirty="0" smtClean="0"/>
              <a:t>Pour l’Algérie française</a:t>
            </a:r>
            <a:endParaRPr lang="fr-FR" sz="1200" dirty="0"/>
          </a:p>
        </p:txBody>
      </p:sp>
      <p:sp>
        <p:nvSpPr>
          <p:cNvPr id="7" name="ZoneTexte 6"/>
          <p:cNvSpPr txBox="1"/>
          <p:nvPr/>
        </p:nvSpPr>
        <p:spPr>
          <a:xfrm>
            <a:off x="251520" y="0"/>
            <a:ext cx="504056" cy="369332"/>
          </a:xfrm>
          <a:prstGeom prst="rect">
            <a:avLst/>
          </a:prstGeom>
          <a:noFill/>
        </p:spPr>
        <p:txBody>
          <a:bodyPr wrap="square" rtlCol="0">
            <a:spAutoFit/>
          </a:bodyPr>
          <a:lstStyle/>
          <a:p>
            <a:r>
              <a:rPr lang="fr-FR" dirty="0" smtClean="0"/>
              <a:t>+</a:t>
            </a:r>
            <a:endParaRPr lang="fr-FR" dirty="0"/>
          </a:p>
        </p:txBody>
      </p:sp>
      <p:sp>
        <p:nvSpPr>
          <p:cNvPr id="8" name="ZoneTexte 7"/>
          <p:cNvSpPr txBox="1"/>
          <p:nvPr/>
        </p:nvSpPr>
        <p:spPr>
          <a:xfrm>
            <a:off x="4572000" y="0"/>
            <a:ext cx="288032" cy="369332"/>
          </a:xfrm>
          <a:prstGeom prst="rect">
            <a:avLst/>
          </a:prstGeom>
          <a:noFill/>
        </p:spPr>
        <p:txBody>
          <a:bodyPr wrap="square" rtlCol="0">
            <a:spAutoFit/>
          </a:bodyPr>
          <a:lstStyle/>
          <a:p>
            <a:r>
              <a:rPr lang="fr-FR" dirty="0" smtClean="0"/>
              <a:t>-</a:t>
            </a:r>
            <a:endParaRPr lang="fr-FR" dirty="0"/>
          </a:p>
        </p:txBody>
      </p:sp>
      <p:sp>
        <p:nvSpPr>
          <p:cNvPr id="9" name="ZoneTexte 8"/>
          <p:cNvSpPr txBox="1"/>
          <p:nvPr/>
        </p:nvSpPr>
        <p:spPr>
          <a:xfrm>
            <a:off x="3995936" y="0"/>
            <a:ext cx="432048" cy="369332"/>
          </a:xfrm>
          <a:prstGeom prst="rect">
            <a:avLst/>
          </a:prstGeom>
          <a:noFill/>
        </p:spPr>
        <p:txBody>
          <a:bodyPr wrap="square" rtlCol="0">
            <a:spAutoFit/>
          </a:bodyPr>
          <a:lstStyle/>
          <a:p>
            <a:r>
              <a:rPr lang="fr-FR" dirty="0" smtClean="0"/>
              <a:t>-</a:t>
            </a:r>
            <a:endParaRPr lang="fr-FR" dirty="0"/>
          </a:p>
        </p:txBody>
      </p:sp>
      <p:sp>
        <p:nvSpPr>
          <p:cNvPr id="10" name="ZoneTexte 9"/>
          <p:cNvSpPr txBox="1"/>
          <p:nvPr/>
        </p:nvSpPr>
        <p:spPr>
          <a:xfrm>
            <a:off x="8100392" y="0"/>
            <a:ext cx="360040" cy="369332"/>
          </a:xfrm>
          <a:prstGeom prst="rect">
            <a:avLst/>
          </a:prstGeom>
          <a:noFill/>
        </p:spPr>
        <p:txBody>
          <a:bodyPr wrap="square" rtlCol="0">
            <a:spAutoFit/>
          </a:bodyPr>
          <a:lstStyle/>
          <a:p>
            <a:r>
              <a:rPr lang="fr-FR" dirty="0" smtClean="0"/>
              <a:t>+</a:t>
            </a:r>
            <a:endParaRPr lang="fr-FR" dirty="0"/>
          </a:p>
        </p:txBody>
      </p:sp>
      <p:sp>
        <p:nvSpPr>
          <p:cNvPr id="11" name="Étoile à 12 branches 10"/>
          <p:cNvSpPr/>
          <p:nvPr/>
        </p:nvSpPr>
        <p:spPr>
          <a:xfrm>
            <a:off x="3419872" y="2636912"/>
            <a:ext cx="2664296" cy="1584176"/>
          </a:xfrm>
          <a:prstGeom prst="star1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779912" y="3068960"/>
            <a:ext cx="2016224" cy="584775"/>
          </a:xfrm>
          <a:prstGeom prst="rect">
            <a:avLst/>
          </a:prstGeom>
          <a:noFill/>
        </p:spPr>
        <p:txBody>
          <a:bodyPr wrap="square" rtlCol="0">
            <a:spAutoFit/>
          </a:bodyPr>
          <a:lstStyle/>
          <a:p>
            <a:r>
              <a:rPr lang="fr-FR" sz="3200" b="1" dirty="0" smtClean="0"/>
              <a:t>Mémoires</a:t>
            </a:r>
            <a:endParaRPr lang="fr-FR" sz="3200" b="1" dirty="0"/>
          </a:p>
        </p:txBody>
      </p:sp>
      <p:sp>
        <p:nvSpPr>
          <p:cNvPr id="13" name="ZoneTexte 12"/>
          <p:cNvSpPr txBox="1"/>
          <p:nvPr/>
        </p:nvSpPr>
        <p:spPr>
          <a:xfrm>
            <a:off x="1259632" y="980728"/>
            <a:ext cx="18002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Des européens d’Algérie qui restent sur place après 1962</a:t>
            </a:r>
            <a:endParaRPr lang="fr-FR" sz="1200" dirty="0"/>
          </a:p>
        </p:txBody>
      </p:sp>
      <p:sp>
        <p:nvSpPr>
          <p:cNvPr id="14" name="ZoneTexte 13"/>
          <p:cNvSpPr txBox="1"/>
          <p:nvPr/>
        </p:nvSpPr>
        <p:spPr>
          <a:xfrm>
            <a:off x="2987824" y="1772816"/>
            <a:ext cx="1800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smtClean="0"/>
              <a:t>Des harkis qui restent sur place après 1962</a:t>
            </a:r>
            <a:endParaRPr lang="fr-FR" sz="1200" dirty="0"/>
          </a:p>
        </p:txBody>
      </p:sp>
      <p:sp>
        <p:nvSpPr>
          <p:cNvPr id="15" name="ZoneTexte 14"/>
          <p:cNvSpPr txBox="1"/>
          <p:nvPr/>
        </p:nvSpPr>
        <p:spPr>
          <a:xfrm>
            <a:off x="5580112" y="4725144"/>
            <a:ext cx="180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Des récits individuels de soldats français</a:t>
            </a:r>
            <a:endParaRPr lang="fr-FR" sz="1200" dirty="0"/>
          </a:p>
        </p:txBody>
      </p:sp>
      <p:sp>
        <p:nvSpPr>
          <p:cNvPr id="16" name="ZoneTexte 15"/>
          <p:cNvSpPr txBox="1"/>
          <p:nvPr/>
        </p:nvSpPr>
        <p:spPr>
          <a:xfrm>
            <a:off x="6732240" y="4005064"/>
            <a:ext cx="180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Des anciens combattants (UNCAFN)</a:t>
            </a:r>
            <a:endParaRPr lang="fr-FR" sz="1200" dirty="0"/>
          </a:p>
        </p:txBody>
      </p:sp>
      <p:sp>
        <p:nvSpPr>
          <p:cNvPr id="17" name="ZoneTexte 16"/>
          <p:cNvSpPr txBox="1"/>
          <p:nvPr/>
        </p:nvSpPr>
        <p:spPr>
          <a:xfrm>
            <a:off x="6732240" y="908720"/>
            <a:ext cx="180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Les « pieds noirs » rapatriés</a:t>
            </a:r>
            <a:endParaRPr lang="fr-FR" sz="1200" dirty="0"/>
          </a:p>
        </p:txBody>
      </p:sp>
      <p:sp>
        <p:nvSpPr>
          <p:cNvPr id="18" name="ZoneTexte 17"/>
          <p:cNvSpPr txBox="1"/>
          <p:nvPr/>
        </p:nvSpPr>
        <p:spPr>
          <a:xfrm>
            <a:off x="6012160" y="1844824"/>
            <a:ext cx="1800200"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smtClean="0"/>
              <a:t>Des harkis et de leurs descendants depuis  1962</a:t>
            </a:r>
            <a:endParaRPr lang="fr-FR" sz="1200" dirty="0"/>
          </a:p>
        </p:txBody>
      </p:sp>
      <p:sp>
        <p:nvSpPr>
          <p:cNvPr id="19" name="ZoneTexte 18"/>
          <p:cNvSpPr txBox="1"/>
          <p:nvPr/>
        </p:nvSpPr>
        <p:spPr>
          <a:xfrm>
            <a:off x="6876256" y="2780928"/>
            <a:ext cx="180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Les officiers de l’armée française</a:t>
            </a:r>
            <a:endParaRPr lang="fr-FR" sz="1200" dirty="0"/>
          </a:p>
        </p:txBody>
      </p:sp>
      <p:sp>
        <p:nvSpPr>
          <p:cNvPr id="20" name="ZoneTexte 19"/>
          <p:cNvSpPr txBox="1"/>
          <p:nvPr/>
        </p:nvSpPr>
        <p:spPr>
          <a:xfrm>
            <a:off x="4067944" y="5589240"/>
            <a:ext cx="180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Des anciens combattants (FNACA)</a:t>
            </a:r>
            <a:endParaRPr lang="fr-FR" sz="1200" dirty="0"/>
          </a:p>
        </p:txBody>
      </p:sp>
      <p:sp>
        <p:nvSpPr>
          <p:cNvPr id="21" name="ZoneTexte 20"/>
          <p:cNvSpPr txBox="1"/>
          <p:nvPr/>
        </p:nvSpPr>
        <p:spPr>
          <a:xfrm>
            <a:off x="755576" y="5013176"/>
            <a:ext cx="180020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smtClean="0"/>
              <a:t>Des  nationalistes dissidents du FLN (messalistes…)</a:t>
            </a:r>
            <a:endParaRPr lang="fr-FR" sz="1200" dirty="0"/>
          </a:p>
        </p:txBody>
      </p:sp>
      <p:sp>
        <p:nvSpPr>
          <p:cNvPr id="22" name="ZoneTexte 21"/>
          <p:cNvSpPr txBox="1"/>
          <p:nvPr/>
        </p:nvSpPr>
        <p:spPr>
          <a:xfrm>
            <a:off x="755576" y="3501008"/>
            <a:ext cx="180020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smtClean="0"/>
              <a:t>Des kabyles, berbères</a:t>
            </a:r>
            <a:endParaRPr lang="fr-FR" sz="1200" dirty="0"/>
          </a:p>
        </p:txBody>
      </p:sp>
      <p:sp>
        <p:nvSpPr>
          <p:cNvPr id="23" name="ZoneTexte 22"/>
          <p:cNvSpPr txBox="1"/>
          <p:nvPr/>
        </p:nvSpPr>
        <p:spPr>
          <a:xfrm>
            <a:off x="323528" y="2852936"/>
            <a:ext cx="180020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fr-FR" sz="1200" dirty="0" smtClean="0"/>
              <a:t>Des combattants du FLN</a:t>
            </a:r>
            <a:endParaRPr lang="fr-FR" sz="1200" dirty="0"/>
          </a:p>
        </p:txBody>
      </p:sp>
      <p:sp>
        <p:nvSpPr>
          <p:cNvPr id="24" name="ZoneTexte 23"/>
          <p:cNvSpPr txBox="1"/>
          <p:nvPr/>
        </p:nvSpPr>
        <p:spPr>
          <a:xfrm>
            <a:off x="1115616" y="2420888"/>
            <a:ext cx="180020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Des intellectuels français</a:t>
            </a:r>
            <a:endParaRPr lang="fr-FR" sz="1200" dirty="0"/>
          </a:p>
        </p:txBody>
      </p:sp>
      <p:sp>
        <p:nvSpPr>
          <p:cNvPr id="25" name="ZoneTexte 24"/>
          <p:cNvSpPr txBox="1"/>
          <p:nvPr/>
        </p:nvSpPr>
        <p:spPr>
          <a:xfrm>
            <a:off x="755576" y="4221088"/>
            <a:ext cx="1944216"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200" dirty="0" smtClean="0"/>
              <a:t>Des immigrés algériens en France et de leurs enfants</a:t>
            </a:r>
            <a:endParaRPr lang="fr-FR" sz="1200" dirty="0"/>
          </a:p>
        </p:txBody>
      </p:sp>
      <p:sp>
        <p:nvSpPr>
          <p:cNvPr id="26" name="ZoneTexte 25"/>
          <p:cNvSpPr txBox="1"/>
          <p:nvPr/>
        </p:nvSpPr>
        <p:spPr>
          <a:xfrm>
            <a:off x="3275856" y="692696"/>
            <a:ext cx="18002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fr-FR" sz="1200" dirty="0" smtClean="0"/>
              <a:t>Des récits d’appelés contre la torture</a:t>
            </a:r>
            <a:endParaRPr lang="fr-FR" sz="1200" dirty="0"/>
          </a:p>
        </p:txBody>
      </p:sp>
      <p:sp>
        <p:nvSpPr>
          <p:cNvPr id="27" name="ZoneTexte 26"/>
          <p:cNvSpPr txBox="1"/>
          <p:nvPr/>
        </p:nvSpPr>
        <p:spPr>
          <a:xfrm>
            <a:off x="1403648" y="6021288"/>
            <a:ext cx="1944216"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1200" dirty="0" smtClean="0"/>
              <a:t>Des militants « porteurs de valises » en France</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p:cTn id="32" dur="500" fill="hold"/>
                                        <p:tgtEl>
                                          <p:spTgt spid="21"/>
                                        </p:tgtEl>
                                        <p:attrNameLst>
                                          <p:attrName>ppt_w</p:attrName>
                                        </p:attrNameLst>
                                      </p:cBhvr>
                                      <p:tavLst>
                                        <p:tav tm="0">
                                          <p:val>
                                            <p:fltVal val="0"/>
                                          </p:val>
                                        </p:tav>
                                        <p:tav tm="100000">
                                          <p:val>
                                            <p:strVal val="#ppt_w"/>
                                          </p:val>
                                        </p:tav>
                                      </p:tavLst>
                                    </p:anim>
                                    <p:anim calcmode="lin" valueType="num">
                                      <p:cBhvr>
                                        <p:cTn id="33" dur="500" fill="hold"/>
                                        <p:tgtEl>
                                          <p:spTgt spid="21"/>
                                        </p:tgtEl>
                                        <p:attrNameLst>
                                          <p:attrName>ppt_h</p:attrName>
                                        </p:attrNameLst>
                                      </p:cBhvr>
                                      <p:tavLst>
                                        <p:tav tm="0">
                                          <p:val>
                                            <p:fltVal val="0"/>
                                          </p:val>
                                        </p:tav>
                                        <p:tav tm="100000">
                                          <p:val>
                                            <p:strVal val="#ppt_h"/>
                                          </p:val>
                                        </p:tav>
                                      </p:tavLst>
                                    </p:anim>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par>
                                <p:cTn id="47" presetID="53"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500" fill="hold"/>
                                        <p:tgtEl>
                                          <p:spTgt spid="17"/>
                                        </p:tgtEl>
                                        <p:attrNameLst>
                                          <p:attrName>ppt_w</p:attrName>
                                        </p:attrNameLst>
                                      </p:cBhvr>
                                      <p:tavLst>
                                        <p:tav tm="0">
                                          <p:val>
                                            <p:fltVal val="0"/>
                                          </p:val>
                                        </p:tav>
                                        <p:tav tm="100000">
                                          <p:val>
                                            <p:strVal val="#ppt_w"/>
                                          </p:val>
                                        </p:tav>
                                      </p:tavLst>
                                    </p:anim>
                                    <p:anim calcmode="lin" valueType="num">
                                      <p:cBhvr>
                                        <p:cTn id="55" dur="500" fill="hold"/>
                                        <p:tgtEl>
                                          <p:spTgt spid="17"/>
                                        </p:tgtEl>
                                        <p:attrNameLst>
                                          <p:attrName>ppt_h</p:attrName>
                                        </p:attrNameLst>
                                      </p:cBhvr>
                                      <p:tavLst>
                                        <p:tav tm="0">
                                          <p:val>
                                            <p:fltVal val="0"/>
                                          </p:val>
                                        </p:tav>
                                        <p:tav tm="100000">
                                          <p:val>
                                            <p:strVal val="#ppt_h"/>
                                          </p:val>
                                        </p:tav>
                                      </p:tavLst>
                                    </p:anim>
                                    <p:animEffect transition="in" filter="fade">
                                      <p:cBhvr>
                                        <p:cTn id="56" dur="500"/>
                                        <p:tgtEl>
                                          <p:spTgt spid="17"/>
                                        </p:tgtEl>
                                      </p:cBhvr>
                                    </p:animEffect>
                                  </p:childTnLst>
                                </p:cTn>
                              </p:par>
                              <p:par>
                                <p:cTn id="57" presetID="53"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par>
                                <p:cTn id="67" presetID="53"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par>
                                <p:cTn id="72" presetID="53"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par>
                                <p:cTn id="77" presetID="53" presetClass="entr" presetSubtype="0"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23528" y="116632"/>
            <a:ext cx="3600400"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dirty="0" smtClean="0"/>
              <a:t>Caractériser les mémoires</a:t>
            </a:r>
            <a:endParaRPr lang="fr-FR" sz="2400" dirty="0"/>
          </a:p>
        </p:txBody>
      </p:sp>
      <p:sp>
        <p:nvSpPr>
          <p:cNvPr id="3" name="ZoneTexte 2"/>
          <p:cNvSpPr txBox="1"/>
          <p:nvPr/>
        </p:nvSpPr>
        <p:spPr>
          <a:xfrm>
            <a:off x="683568" y="5589240"/>
            <a:ext cx="4464496"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fr-FR" sz="2400" dirty="0" smtClean="0"/>
              <a:t>Montrer leur évolution sur les deux rives de  la Méditerranée</a:t>
            </a:r>
            <a:endParaRPr lang="fr-FR" sz="2400" dirty="0"/>
          </a:p>
        </p:txBody>
      </p:sp>
      <p:pic>
        <p:nvPicPr>
          <p:cNvPr id="1026" name="Picture 2"/>
          <p:cNvPicPr>
            <a:picLocks noChangeAspect="1" noChangeArrowheads="1"/>
          </p:cNvPicPr>
          <p:nvPr/>
        </p:nvPicPr>
        <p:blipFill>
          <a:blip r:embed="rId2" cstate="print"/>
          <a:srcRect/>
          <a:stretch>
            <a:fillRect/>
          </a:stretch>
        </p:blipFill>
        <p:spPr bwMode="auto">
          <a:xfrm>
            <a:off x="251520" y="836712"/>
            <a:ext cx="8136904" cy="4115636"/>
          </a:xfrm>
          <a:prstGeom prst="rect">
            <a:avLst/>
          </a:prstGeom>
          <a:noFill/>
          <a:ln w="9525">
            <a:noFill/>
            <a:miter lim="800000"/>
            <a:headEnd/>
            <a:tailEnd/>
          </a:ln>
          <a:effectLst/>
        </p:spPr>
      </p:pic>
      <p:sp>
        <p:nvSpPr>
          <p:cNvPr id="5" name="ZoneTexte 4"/>
          <p:cNvSpPr txBox="1"/>
          <p:nvPr/>
        </p:nvSpPr>
        <p:spPr>
          <a:xfrm>
            <a:off x="6444208" y="4941168"/>
            <a:ext cx="2160240" cy="461665"/>
          </a:xfrm>
          <a:prstGeom prst="rect">
            <a:avLst/>
          </a:prstGeom>
          <a:noFill/>
        </p:spPr>
        <p:txBody>
          <a:bodyPr wrap="square" rtlCol="0">
            <a:spAutoFit/>
          </a:bodyPr>
          <a:lstStyle/>
          <a:p>
            <a:r>
              <a:rPr lang="fr-FR" sz="1200" dirty="0" smtClean="0"/>
              <a:t>Manuel terminales Hachette éducation - Istra</a:t>
            </a:r>
            <a:endParaRPr lang="fr-F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95536" y="548680"/>
            <a:ext cx="5904656" cy="2585323"/>
          </a:xfrm>
          <a:prstGeom prst="rect">
            <a:avLst/>
          </a:prstGeom>
          <a:noFill/>
        </p:spPr>
        <p:txBody>
          <a:bodyPr wrap="square" rtlCol="0">
            <a:spAutoFit/>
          </a:bodyPr>
          <a:lstStyle/>
          <a:p>
            <a:r>
              <a:rPr lang="fr-FR" b="1" dirty="0"/>
              <a:t>L’auteur : Rachib Bouchareb</a:t>
            </a:r>
          </a:p>
          <a:p>
            <a:r>
              <a:rPr lang="fr-FR" dirty="0"/>
              <a:t>D'origine Algérienne, né à Paris, il commence sa carrière comme assistant de mise en scène à la télévision, de 1977 à 1984. Durant cette période, il réalise quelques courts </a:t>
            </a:r>
            <a:r>
              <a:rPr lang="fr-FR" dirty="0" smtClean="0"/>
              <a:t>métrages puis son </a:t>
            </a:r>
            <a:r>
              <a:rPr lang="fr-FR" dirty="0"/>
              <a:t>premier long métrage en 1984. </a:t>
            </a:r>
            <a:endParaRPr lang="fr-FR" dirty="0" smtClean="0"/>
          </a:p>
          <a:p>
            <a:r>
              <a:rPr lang="fr-FR" dirty="0" smtClean="0"/>
              <a:t>En </a:t>
            </a:r>
            <a:r>
              <a:rPr lang="fr-FR" dirty="0"/>
              <a:t>1989, il démarre une carrière de producteur de cinéma </a:t>
            </a:r>
            <a:r>
              <a:rPr lang="fr-FR" dirty="0" smtClean="0"/>
              <a:t>et produira </a:t>
            </a:r>
            <a:r>
              <a:rPr lang="fr-FR" dirty="0"/>
              <a:t>plusieurs films, notamment La Vie de Jésus (1997), L'Humanité (1999), Flandres (2006), des films de Bruno Dumont qui sont récompensés au Festival de Cannes</a:t>
            </a:r>
            <a:r>
              <a:rPr lang="fr-FR" dirty="0" smtClean="0"/>
              <a:t>.</a:t>
            </a:r>
            <a:r>
              <a:rPr lang="fr-FR" dirty="0"/>
              <a:t> </a:t>
            </a:r>
          </a:p>
        </p:txBody>
      </p:sp>
      <p:pic>
        <p:nvPicPr>
          <p:cNvPr id="2" name="Image 1" descr="Fichier:Rachid Bouchareb 2011.jpg"/>
          <p:cNvPicPr/>
          <p:nvPr/>
        </p:nvPicPr>
        <p:blipFill>
          <a:blip r:embed="rId2" cstate="print"/>
          <a:srcRect/>
          <a:stretch>
            <a:fillRect/>
          </a:stretch>
        </p:blipFill>
        <p:spPr bwMode="auto">
          <a:xfrm>
            <a:off x="6372200" y="188640"/>
            <a:ext cx="2305050" cy="3264671"/>
          </a:xfrm>
          <a:prstGeom prst="rect">
            <a:avLst/>
          </a:prstGeom>
          <a:noFill/>
          <a:ln w="9525">
            <a:noFill/>
            <a:miter lim="800000"/>
            <a:headEnd/>
            <a:tailEnd/>
          </a:ln>
        </p:spPr>
      </p:pic>
      <p:sp>
        <p:nvSpPr>
          <p:cNvPr id="5" name="ZoneTexte 4"/>
          <p:cNvSpPr txBox="1"/>
          <p:nvPr/>
        </p:nvSpPr>
        <p:spPr>
          <a:xfrm>
            <a:off x="395536" y="3429000"/>
            <a:ext cx="8136904" cy="3416320"/>
          </a:xfrm>
          <a:prstGeom prst="rect">
            <a:avLst/>
          </a:prstGeom>
          <a:noFill/>
        </p:spPr>
        <p:txBody>
          <a:bodyPr wrap="square" rtlCol="0">
            <a:spAutoFit/>
          </a:bodyPr>
          <a:lstStyle/>
          <a:p>
            <a:r>
              <a:rPr lang="fr-FR" dirty="0" smtClean="0"/>
              <a:t>Rachid Bouchareb réalise ensuite plusieurs long-métrages. </a:t>
            </a:r>
          </a:p>
          <a:p>
            <a:r>
              <a:rPr lang="fr-FR" dirty="0" smtClean="0"/>
              <a:t>Il est à plusieurs reprises nommé pour ses films. En 1995, Poussières de vie est nommé pour l'Oscar du meilleur film étranger.</a:t>
            </a:r>
          </a:p>
          <a:p>
            <a:r>
              <a:rPr lang="fr-FR" dirty="0" smtClean="0"/>
              <a:t> En 2001, Little Senegal est nommé pour l'Ours d'or de Berlin et reçoit le Prix du meilleur long métrage au 11e Festival du cinéma africain de Milan. </a:t>
            </a:r>
          </a:p>
          <a:p>
            <a:r>
              <a:rPr lang="fr-FR" dirty="0" smtClean="0"/>
              <a:t>Le film Indigènes en 2006 fut en lice pour la Palme d'or et reçut le Prix d'interprétation masculine pour l'ensemble de ses acteurs au Festival de Cannes 2006, le prix du meilleur scénario aux Césars.</a:t>
            </a:r>
          </a:p>
          <a:p>
            <a:r>
              <a:rPr lang="fr-FR" dirty="0" smtClean="0"/>
              <a:t>En février 2009, son film London River reçoit une distinction à la Berlinale .L'acteur Sotigui Kouyaté y reçoit l'Ours d'argent du meilleur acteur.</a:t>
            </a:r>
          </a:p>
          <a:p>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548680"/>
            <a:ext cx="7704856"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3200" dirty="0" smtClean="0"/>
              <a:t>Comment les historiens se sont ils positionnés face à ces évolutions mémorielles ?</a:t>
            </a:r>
            <a:endParaRPr lang="fr-FR"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79512" y="260647"/>
          <a:ext cx="8784976" cy="6080639"/>
        </p:xfrm>
        <a:graphic>
          <a:graphicData uri="http://schemas.openxmlformats.org/drawingml/2006/table">
            <a:tbl>
              <a:tblPr/>
              <a:tblGrid>
                <a:gridCol w="2163268"/>
                <a:gridCol w="2649123"/>
                <a:gridCol w="3972585"/>
              </a:tblGrid>
              <a:tr h="161800">
                <a:tc gridSpan="3">
                  <a:txBody>
                    <a:bodyPr/>
                    <a:lstStyle/>
                    <a:p>
                      <a:pPr algn="l">
                        <a:lnSpc>
                          <a:spcPct val="115000"/>
                        </a:lnSpc>
                        <a:spcAft>
                          <a:spcPts val="0"/>
                        </a:spcAft>
                      </a:pPr>
                      <a:r>
                        <a:rPr lang="fr-FR" sz="800" b="1" dirty="0">
                          <a:latin typeface="Calibri"/>
                          <a:ea typeface="Calibri"/>
                          <a:cs typeface="Times New Roman"/>
                        </a:rPr>
                        <a:t>Construction des mémoires en France</a:t>
                      </a:r>
                      <a:endParaRPr lang="fr-FR" sz="800" dirty="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485398">
                <a:tc>
                  <a:txBody>
                    <a:bodyPr/>
                    <a:lstStyle/>
                    <a:p>
                      <a:pPr algn="l">
                        <a:lnSpc>
                          <a:spcPct val="115000"/>
                        </a:lnSpc>
                        <a:spcAft>
                          <a:spcPts val="0"/>
                        </a:spcAft>
                      </a:pPr>
                      <a:r>
                        <a:rPr lang="fr-FR" sz="800">
                          <a:latin typeface="Calibri"/>
                          <a:ea typeface="Calibri"/>
                          <a:cs typeface="Times New Roman"/>
                        </a:rPr>
                        <a:t>1954 -62</a:t>
                      </a:r>
                    </a:p>
                    <a:p>
                      <a:pPr algn="l">
                        <a:lnSpc>
                          <a:spcPct val="115000"/>
                        </a:lnSpc>
                        <a:spcAft>
                          <a:spcPts val="0"/>
                        </a:spcAft>
                      </a:pPr>
                      <a:r>
                        <a:rPr lang="fr-FR" sz="800" b="1">
                          <a:latin typeface="Calibri"/>
                          <a:ea typeface="Calibri"/>
                          <a:cs typeface="Times New Roman"/>
                        </a:rPr>
                        <a:t> L’élaboration des mémoires</a:t>
                      </a:r>
                      <a:endParaRPr lang="fr-FR" sz="80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00">
                          <a:latin typeface="Calibri"/>
                          <a:ea typeface="Calibri"/>
                          <a:cs typeface="Times New Roman"/>
                        </a:rPr>
                        <a:t>1962 -1990</a:t>
                      </a:r>
                    </a:p>
                    <a:p>
                      <a:pPr algn="l">
                        <a:lnSpc>
                          <a:spcPct val="115000"/>
                        </a:lnSpc>
                        <a:spcAft>
                          <a:spcPts val="0"/>
                        </a:spcAft>
                      </a:pPr>
                      <a:r>
                        <a:rPr lang="fr-FR" sz="800" b="1">
                          <a:latin typeface="Calibri"/>
                          <a:ea typeface="Calibri"/>
                          <a:cs typeface="Times New Roman"/>
                        </a:rPr>
                        <a:t>Le temps de l’oubli officiel et de l’émergence des mémoires éclatées</a:t>
                      </a:r>
                      <a:endParaRPr lang="fr-FR" sz="80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00">
                          <a:latin typeface="Calibri"/>
                          <a:ea typeface="Calibri"/>
                          <a:cs typeface="Times New Roman"/>
                        </a:rPr>
                        <a:t>1990 – 2011</a:t>
                      </a:r>
                    </a:p>
                    <a:p>
                      <a:pPr algn="l">
                        <a:lnSpc>
                          <a:spcPct val="115000"/>
                        </a:lnSpc>
                        <a:spcAft>
                          <a:spcPts val="0"/>
                        </a:spcAft>
                      </a:pPr>
                      <a:r>
                        <a:rPr lang="fr-FR" sz="800">
                          <a:latin typeface="Calibri"/>
                          <a:ea typeface="Calibri"/>
                          <a:cs typeface="Times New Roman"/>
                        </a:rPr>
                        <a:t> </a:t>
                      </a:r>
                      <a:r>
                        <a:rPr lang="fr-FR" sz="800" b="1">
                          <a:latin typeface="Calibri"/>
                          <a:ea typeface="Calibri"/>
                          <a:cs typeface="Times New Roman"/>
                        </a:rPr>
                        <a:t>Du réveil au choc des mémoires : l’impossible consensus national et le cloisonnement des mémoires</a:t>
                      </a:r>
                      <a:endParaRPr lang="fr-FR" sz="80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3243">
                <a:tc>
                  <a:txBody>
                    <a:bodyPr/>
                    <a:lstStyle/>
                    <a:p>
                      <a:pPr algn="just">
                        <a:lnSpc>
                          <a:spcPct val="115000"/>
                        </a:lnSpc>
                        <a:spcAft>
                          <a:spcPts val="0"/>
                        </a:spcAft>
                      </a:pPr>
                      <a:r>
                        <a:rPr lang="fr-FR" sz="800" dirty="0">
                          <a:latin typeface="Calibri"/>
                          <a:ea typeface="Calibri"/>
                          <a:cs typeface="Times New Roman"/>
                        </a:rPr>
                        <a:t>Une mémoire collective dès le départ éclatée entre les partisans de l’Algérie française, ceux de l’indépendance de l’Algérie, et la majorité silencieuse de ceux qui ont évolué, troublés par des sentiments confus et contradictoires. Ces 3 groupes, se retrouvent dans toute la société française, des deux cotés de la méditerranée.</a:t>
                      </a:r>
                    </a:p>
                    <a:p>
                      <a:pPr algn="just">
                        <a:lnSpc>
                          <a:spcPct val="115000"/>
                        </a:lnSpc>
                        <a:spcAft>
                          <a:spcPts val="0"/>
                        </a:spcAft>
                      </a:pPr>
                      <a:r>
                        <a:rPr lang="fr-FR" sz="800" dirty="0">
                          <a:latin typeface="Calibri"/>
                          <a:ea typeface="Calibri"/>
                          <a:cs typeface="Times New Roman"/>
                        </a:rPr>
                        <a:t>Très vite des récits  de la guerre s’élaborent autour de groupes particuliers qui la vivent depuis le territoire français : les civils, les militaires, les appelés, les officiers, les activistes de l’Algérie française dans l’OAS, des intellectuels témoins, les travailleurs algériens en Métropole…ces récits se confrontent et divergent. Ils sont recueillis collectés.</a:t>
                      </a:r>
                    </a:p>
                    <a:p>
                      <a:pPr algn="just">
                        <a:lnSpc>
                          <a:spcPct val="115000"/>
                        </a:lnSpc>
                        <a:spcAft>
                          <a:spcPts val="0"/>
                        </a:spcAft>
                      </a:pPr>
                      <a:r>
                        <a:rPr lang="fr-FR" sz="800" dirty="0">
                          <a:latin typeface="Calibri"/>
                          <a:ea typeface="Calibri"/>
                          <a:cs typeface="Times New Roman"/>
                        </a:rPr>
                        <a:t>- </a:t>
                      </a:r>
                      <a:r>
                        <a:rPr lang="fr-FR" sz="800" b="1" i="1" dirty="0">
                          <a:latin typeface="Calibri"/>
                          <a:ea typeface="Calibri"/>
                          <a:cs typeface="Times New Roman"/>
                        </a:rPr>
                        <a:t>Manifeste des 121</a:t>
                      </a:r>
                      <a:r>
                        <a:rPr lang="fr-FR" sz="800" i="1" dirty="0">
                          <a:latin typeface="Calibri"/>
                          <a:ea typeface="Calibri"/>
                          <a:cs typeface="Times New Roman"/>
                        </a:rPr>
                        <a:t> </a:t>
                      </a:r>
                      <a:r>
                        <a:rPr lang="fr-FR" sz="800" dirty="0">
                          <a:latin typeface="Calibri"/>
                          <a:ea typeface="Calibri"/>
                          <a:cs typeface="Times New Roman"/>
                        </a:rPr>
                        <a:t>du 6 septembre 1960</a:t>
                      </a:r>
                    </a:p>
                    <a:p>
                      <a:pPr algn="just">
                        <a:lnSpc>
                          <a:spcPct val="115000"/>
                        </a:lnSpc>
                        <a:spcAft>
                          <a:spcPts val="0"/>
                        </a:spcAft>
                      </a:pPr>
                      <a:r>
                        <a:rPr lang="fr-FR" sz="800" dirty="0">
                          <a:latin typeface="Calibri"/>
                          <a:ea typeface="Calibri"/>
                          <a:cs typeface="Times New Roman"/>
                        </a:rPr>
                        <a:t>- Patrick Kessel et Giovanni Pirelli </a:t>
                      </a:r>
                      <a:r>
                        <a:rPr lang="fr-FR" sz="800" i="1" u="none" dirty="0">
                          <a:latin typeface="Calibri"/>
                          <a:ea typeface="Calibri"/>
                          <a:cs typeface="Times New Roman"/>
                        </a:rPr>
                        <a:t>le Peuple algérien et la guerre , lettres et témoignages 1954 -1962</a:t>
                      </a:r>
                      <a:r>
                        <a:rPr lang="fr-FR" sz="800" u="none" dirty="0">
                          <a:latin typeface="Calibri"/>
                          <a:ea typeface="Calibri"/>
                          <a:cs typeface="Times New Roman"/>
                        </a:rPr>
                        <a:t> publié en 1962 chez Maspero</a:t>
                      </a: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00">
                          <a:latin typeface="Calibri"/>
                          <a:ea typeface="Calibri"/>
                          <a:cs typeface="Times New Roman"/>
                        </a:rPr>
                        <a:t>- Contexte fortement problématique de frustrations nationales accumulées mais aussi de questionnement sur les valeurs de la République (formes terroristes de certaines actions, répression indifférenciée, banalisation torture) ; contexte de guerre froide (mémoires militantes, engagées où la défense d’intérêt nationaux d’une part se heurte au principe de l’autodétermination des peuples affirmé et défendu par l’ONU) et enfin contexte de la mise en place du pouvoir gaulliste dans ces difficultés : il s’agit donc de dépasser le conflit dans </a:t>
                      </a:r>
                      <a:r>
                        <a:rPr lang="fr-FR" sz="800" b="1">
                          <a:latin typeface="Calibri"/>
                          <a:ea typeface="Calibri"/>
                          <a:cs typeface="Times New Roman"/>
                        </a:rPr>
                        <a:t>l’oubli officiel</a:t>
                      </a:r>
                      <a:r>
                        <a:rPr lang="fr-FR" sz="800">
                          <a:latin typeface="Calibri"/>
                          <a:ea typeface="Calibri"/>
                          <a:cs typeface="Times New Roman"/>
                        </a:rPr>
                        <a:t> (lois d’amnistie), silence sur les évènements les plus troubles qui peuvent choquer l’éthique républicaine.</a:t>
                      </a:r>
                    </a:p>
                    <a:p>
                      <a:pPr algn="just">
                        <a:lnSpc>
                          <a:spcPct val="115000"/>
                        </a:lnSpc>
                        <a:spcAft>
                          <a:spcPts val="0"/>
                        </a:spcAft>
                      </a:pPr>
                      <a:r>
                        <a:rPr lang="fr-FR" sz="800">
                          <a:latin typeface="Calibri"/>
                          <a:ea typeface="Calibri"/>
                          <a:cs typeface="Times New Roman"/>
                        </a:rPr>
                        <a:t>-Amnistie totale  des condamnés de l’OAS en 1968- 1982</a:t>
                      </a:r>
                    </a:p>
                    <a:p>
                      <a:pPr algn="just">
                        <a:lnSpc>
                          <a:spcPct val="115000"/>
                        </a:lnSpc>
                        <a:spcAft>
                          <a:spcPts val="0"/>
                        </a:spcAft>
                      </a:pPr>
                      <a:r>
                        <a:rPr lang="fr-FR" sz="800">
                          <a:latin typeface="Calibri"/>
                          <a:ea typeface="Calibri"/>
                          <a:cs typeface="Times New Roman"/>
                        </a:rPr>
                        <a:t>- Pas de commémoration officielle car pas de mémoire consensuelle  et pas de consensus sur le sens à donner à cette commémoration.</a:t>
                      </a:r>
                    </a:p>
                    <a:p>
                      <a:pPr algn="just">
                        <a:lnSpc>
                          <a:spcPct val="115000"/>
                        </a:lnSpc>
                        <a:spcAft>
                          <a:spcPts val="0"/>
                        </a:spcAft>
                      </a:pPr>
                      <a:r>
                        <a:rPr lang="fr-FR" sz="800">
                          <a:latin typeface="Calibri"/>
                          <a:ea typeface="Calibri"/>
                          <a:cs typeface="Times New Roman"/>
                        </a:rPr>
                        <a:t>- Publication de témoignages, de souvenirs d’acteurs du conflit : une mémoire entretenue par des groupes partisans qui y trouvent leur légitimité : organisation de la mémoire des anciens combattants, entretien de la mémoire « pied noirs », émergence de la mémoire des harkis, des jeunes issus de l’immigration algérienne dans les années 1980.</a:t>
                      </a: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25195" algn="l"/>
                        </a:tabLst>
                      </a:pPr>
                      <a:r>
                        <a:rPr lang="fr-FR" sz="800" dirty="0">
                          <a:latin typeface="Calibri"/>
                          <a:ea typeface="Calibri"/>
                          <a:cs typeface="Times New Roman"/>
                        </a:rPr>
                        <a:t>-Réveil des mémoires dans les années 1990 dans la presse notamment, des mémoires principalement favorables à la colonisation qui profitant du contexte de la guerre civile des années 1990 dévalorisent l’Algérie indépendante.</a:t>
                      </a:r>
                      <a:r>
                        <a:rPr lang="fr-FR" sz="800" i="1" dirty="0">
                          <a:latin typeface="Calibri"/>
                          <a:ea typeface="Calibri"/>
                          <a:cs typeface="Times New Roman"/>
                        </a:rPr>
                        <a:t> </a:t>
                      </a:r>
                      <a:endParaRPr lang="fr-FR" sz="800" dirty="0">
                        <a:latin typeface="Calibri"/>
                        <a:ea typeface="Calibri"/>
                        <a:cs typeface="Times New Roman"/>
                      </a:endParaRPr>
                    </a:p>
                    <a:p>
                      <a:pPr algn="just">
                        <a:lnSpc>
                          <a:spcPct val="115000"/>
                        </a:lnSpc>
                        <a:spcAft>
                          <a:spcPts val="0"/>
                        </a:spcAft>
                        <a:tabLst>
                          <a:tab pos="925195" algn="l"/>
                        </a:tabLst>
                      </a:pPr>
                      <a:r>
                        <a:rPr lang="fr-FR" sz="800" i="1" dirty="0">
                          <a:latin typeface="Calibri"/>
                          <a:ea typeface="Calibri"/>
                          <a:cs typeface="Times New Roman"/>
                        </a:rPr>
                        <a:t>- Et ils sont devenus harkis , de </a:t>
                      </a:r>
                      <a:r>
                        <a:rPr lang="fr-FR" sz="800" b="1" dirty="0" err="1">
                          <a:latin typeface="Calibri"/>
                          <a:ea typeface="Calibri"/>
                          <a:cs typeface="Times New Roman"/>
                        </a:rPr>
                        <a:t>Mohand</a:t>
                      </a:r>
                      <a:r>
                        <a:rPr lang="fr-FR" sz="800" b="1" dirty="0">
                          <a:latin typeface="Calibri"/>
                          <a:ea typeface="Calibri"/>
                          <a:cs typeface="Times New Roman"/>
                        </a:rPr>
                        <a:t> </a:t>
                      </a:r>
                      <a:r>
                        <a:rPr lang="fr-FR" sz="800" b="1" dirty="0" err="1">
                          <a:latin typeface="Calibri"/>
                          <a:ea typeface="Calibri"/>
                          <a:cs typeface="Times New Roman"/>
                        </a:rPr>
                        <a:t>Hamoumou</a:t>
                      </a:r>
                      <a:r>
                        <a:rPr lang="fr-FR" sz="800" i="1" dirty="0">
                          <a:latin typeface="Calibri"/>
                          <a:ea typeface="Calibri"/>
                          <a:cs typeface="Times New Roman"/>
                        </a:rPr>
                        <a:t>,</a:t>
                      </a:r>
                      <a:r>
                        <a:rPr lang="fr-FR" sz="800" dirty="0">
                          <a:latin typeface="Calibri"/>
                          <a:ea typeface="Calibri"/>
                          <a:cs typeface="Times New Roman"/>
                        </a:rPr>
                        <a:t>1993 : (la mémoire des harkis) </a:t>
                      </a:r>
                    </a:p>
                    <a:p>
                      <a:pPr algn="just">
                        <a:lnSpc>
                          <a:spcPct val="115000"/>
                        </a:lnSpc>
                        <a:spcAft>
                          <a:spcPts val="0"/>
                        </a:spcAft>
                        <a:tabLst>
                          <a:tab pos="925195" algn="l"/>
                        </a:tabLst>
                      </a:pPr>
                      <a:r>
                        <a:rPr lang="fr-FR" sz="800" dirty="0">
                          <a:latin typeface="Calibri"/>
                          <a:ea typeface="Calibri"/>
                          <a:cs typeface="Times New Roman"/>
                        </a:rPr>
                        <a:t>-Réhabilitation de  la mémoire des victimes du 17 octobre 1961 en 1997 suite au Procès Papon, inauguration lieu de mémoire à Paris.</a:t>
                      </a:r>
                    </a:p>
                    <a:p>
                      <a:pPr algn="just">
                        <a:lnSpc>
                          <a:spcPct val="115000"/>
                        </a:lnSpc>
                        <a:spcAft>
                          <a:spcPts val="0"/>
                        </a:spcAft>
                        <a:tabLst>
                          <a:tab pos="925195" algn="l"/>
                        </a:tabLst>
                      </a:pPr>
                      <a:r>
                        <a:rPr lang="fr-FR" sz="800" dirty="0">
                          <a:latin typeface="Calibri"/>
                          <a:ea typeface="Calibri"/>
                          <a:cs typeface="Times New Roman"/>
                        </a:rPr>
                        <a:t>- Reconnaissance du terme de guerre d’Algérie par le Parlement français le 18 octobre 1999.</a:t>
                      </a:r>
                    </a:p>
                    <a:p>
                      <a:pPr algn="just">
                        <a:lnSpc>
                          <a:spcPct val="115000"/>
                        </a:lnSpc>
                        <a:spcAft>
                          <a:spcPts val="0"/>
                        </a:spcAft>
                        <a:tabLst>
                          <a:tab pos="925195" algn="l"/>
                        </a:tabLst>
                      </a:pPr>
                      <a:r>
                        <a:rPr lang="fr-FR" sz="800" dirty="0">
                          <a:latin typeface="Calibri"/>
                          <a:ea typeface="Calibri"/>
                          <a:cs typeface="Times New Roman"/>
                        </a:rPr>
                        <a:t>- Travail journalistique qui fait resurgir la mémoire des victimes de la torture au début des années 2000 :  récit de la militante algérienne Louisette </a:t>
                      </a:r>
                      <a:r>
                        <a:rPr lang="fr-FR" sz="800" dirty="0" err="1">
                          <a:latin typeface="Calibri"/>
                          <a:ea typeface="Calibri"/>
                          <a:cs typeface="Times New Roman"/>
                        </a:rPr>
                        <a:t>Ighilahriz</a:t>
                      </a:r>
                      <a:r>
                        <a:rPr lang="fr-FR" sz="800" dirty="0">
                          <a:latin typeface="Calibri"/>
                          <a:ea typeface="Calibri"/>
                          <a:cs typeface="Times New Roman"/>
                        </a:rPr>
                        <a:t>, aveux du général </a:t>
                      </a:r>
                      <a:r>
                        <a:rPr lang="fr-FR" sz="800" dirty="0" err="1">
                          <a:latin typeface="Calibri"/>
                          <a:ea typeface="Calibri"/>
                          <a:cs typeface="Times New Roman"/>
                        </a:rPr>
                        <a:t>Aussaresses</a:t>
                      </a:r>
                      <a:r>
                        <a:rPr lang="fr-FR" sz="800" dirty="0">
                          <a:latin typeface="Calibri"/>
                          <a:ea typeface="Calibri"/>
                          <a:cs typeface="Times New Roman"/>
                        </a:rPr>
                        <a:t>, regrets du général Massu, contredits par le général Bigeard, qui nie tout en bloc... la question de la torture divise.</a:t>
                      </a:r>
                    </a:p>
                    <a:p>
                      <a:pPr algn="just">
                        <a:lnSpc>
                          <a:spcPct val="115000"/>
                        </a:lnSpc>
                        <a:spcAft>
                          <a:spcPts val="0"/>
                        </a:spcAft>
                        <a:tabLst>
                          <a:tab pos="925195" algn="l"/>
                        </a:tabLst>
                      </a:pPr>
                      <a:r>
                        <a:rPr lang="fr-FR" sz="800" dirty="0">
                          <a:latin typeface="Calibri"/>
                          <a:ea typeface="Calibri"/>
                          <a:cs typeface="Times New Roman"/>
                        </a:rPr>
                        <a:t>Déferlement mémoriel (stèles, plaques, noms de rues…)</a:t>
                      </a:r>
                    </a:p>
                    <a:p>
                      <a:pPr algn="just">
                        <a:lnSpc>
                          <a:spcPct val="115000"/>
                        </a:lnSpc>
                        <a:spcAft>
                          <a:spcPts val="0"/>
                        </a:spcAft>
                        <a:tabLst>
                          <a:tab pos="925195" algn="l"/>
                        </a:tabLst>
                      </a:pPr>
                      <a:r>
                        <a:rPr lang="fr-FR" sz="800" dirty="0">
                          <a:latin typeface="Calibri"/>
                          <a:ea typeface="Calibri"/>
                          <a:cs typeface="Times New Roman"/>
                        </a:rPr>
                        <a:t>-Tentative officielle de réconciliation franco algérienne en 2003 abandonnée suite au vote, sur la pression de groupes favorables à  l’Algérie française, de la loi du 23 février 2005 sur les « aspects positifs de la colonisation ». </a:t>
                      </a:r>
                    </a:p>
                    <a:p>
                      <a:pPr algn="just">
                        <a:lnSpc>
                          <a:spcPct val="115000"/>
                        </a:lnSpc>
                        <a:spcAft>
                          <a:spcPts val="0"/>
                        </a:spcAft>
                        <a:tabLst>
                          <a:tab pos="925195" algn="l"/>
                        </a:tabLst>
                      </a:pPr>
                      <a:r>
                        <a:rPr lang="fr-FR" sz="800" dirty="0">
                          <a:latin typeface="Calibri"/>
                          <a:ea typeface="Calibri"/>
                          <a:cs typeface="Times New Roman"/>
                        </a:rPr>
                        <a:t>Malgré son abrogation par J. Chirac en 2006, cet épisode a ravivé </a:t>
                      </a:r>
                      <a:r>
                        <a:rPr lang="fr-FR" sz="800" b="1" dirty="0">
                          <a:latin typeface="Calibri"/>
                          <a:ea typeface="Calibri"/>
                          <a:cs typeface="Times New Roman"/>
                        </a:rPr>
                        <a:t>une guerre de mémoires</a:t>
                      </a:r>
                      <a:r>
                        <a:rPr lang="fr-FR" sz="800" dirty="0">
                          <a:latin typeface="Calibri"/>
                          <a:ea typeface="Calibri"/>
                          <a:cs typeface="Times New Roman"/>
                        </a:rPr>
                        <a:t> : aucun accord sur une date de commémoration entre le 19 mars et le 5 décembre.</a:t>
                      </a:r>
                    </a:p>
                    <a:p>
                      <a:pPr algn="just">
                        <a:lnSpc>
                          <a:spcPct val="115000"/>
                        </a:lnSpc>
                        <a:spcAft>
                          <a:spcPts val="0"/>
                        </a:spcAft>
                        <a:tabLst>
                          <a:tab pos="925195" algn="l"/>
                        </a:tabLst>
                      </a:pPr>
                      <a:r>
                        <a:rPr lang="fr-FR" sz="800" dirty="0">
                          <a:latin typeface="Calibri"/>
                          <a:ea typeface="Calibri"/>
                          <a:cs typeface="Times New Roman"/>
                        </a:rPr>
                        <a:t>- Malgré un discours du président Sarkozy sur les fautes de la colonisation française prononcé à Alger en 2007, malgré de « petits pas » («échanges archives audiovisuelles en 2007 entre les deux pays), pas de consensus national sur cette question qui reste vive, qui divise les forces politiques et  qui empêche toute réconciliation durable avec l’Algérie.</a:t>
                      </a:r>
                    </a:p>
                    <a:p>
                      <a:pPr algn="just">
                        <a:lnSpc>
                          <a:spcPct val="115000"/>
                        </a:lnSpc>
                        <a:spcAft>
                          <a:spcPts val="0"/>
                        </a:spcAft>
                        <a:tabLst>
                          <a:tab pos="925195" algn="l"/>
                        </a:tabLst>
                      </a:pPr>
                      <a:r>
                        <a:rPr lang="fr-FR" sz="800" dirty="0">
                          <a:latin typeface="Calibri"/>
                          <a:ea typeface="Calibri"/>
                          <a:cs typeface="Times New Roman"/>
                        </a:rPr>
                        <a:t>B. </a:t>
                      </a:r>
                      <a:r>
                        <a:rPr lang="fr-FR" sz="800" dirty="0" err="1">
                          <a:latin typeface="Calibri"/>
                          <a:ea typeface="Calibri"/>
                          <a:cs typeface="Times New Roman"/>
                        </a:rPr>
                        <a:t>Stora</a:t>
                      </a:r>
                      <a:r>
                        <a:rPr lang="fr-FR" sz="800" dirty="0">
                          <a:latin typeface="Calibri"/>
                          <a:ea typeface="Calibri"/>
                          <a:cs typeface="Times New Roman"/>
                        </a:rPr>
                        <a:t> parle d’un « durcissement de la mémoire » et de la </a:t>
                      </a:r>
                      <a:r>
                        <a:rPr lang="fr-FR" sz="800" dirty="0" err="1">
                          <a:latin typeface="Calibri"/>
                          <a:ea typeface="Calibri"/>
                          <a:cs typeface="Times New Roman"/>
                        </a:rPr>
                        <a:t>nostalgérie</a:t>
                      </a:r>
                      <a:r>
                        <a:rPr lang="fr-FR" sz="800" dirty="0">
                          <a:latin typeface="Calibri"/>
                          <a:ea typeface="Calibri"/>
                          <a:cs typeface="Times New Roman"/>
                        </a:rPr>
                        <a:t> en liaison aussi avec la perte d’influence du gaullisme en France.</a:t>
                      </a: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00">
                <a:tc gridSpan="3">
                  <a:txBody>
                    <a:bodyPr/>
                    <a:lstStyle/>
                    <a:p>
                      <a:pPr algn="l">
                        <a:lnSpc>
                          <a:spcPct val="115000"/>
                        </a:lnSpc>
                        <a:spcAft>
                          <a:spcPts val="0"/>
                        </a:spcAft>
                      </a:pPr>
                      <a:r>
                        <a:rPr lang="fr-FR" sz="800" b="1">
                          <a:latin typeface="Calibri"/>
                          <a:ea typeface="Calibri"/>
                          <a:cs typeface="Times New Roman"/>
                        </a:rPr>
                        <a:t>Le travail des historiens</a:t>
                      </a:r>
                      <a:endParaRPr lang="fr-FR" sz="80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23598">
                <a:tc>
                  <a:txBody>
                    <a:bodyPr/>
                    <a:lstStyle/>
                    <a:p>
                      <a:pPr algn="l">
                        <a:lnSpc>
                          <a:spcPct val="115000"/>
                        </a:lnSpc>
                        <a:spcAft>
                          <a:spcPts val="0"/>
                        </a:spcAft>
                      </a:pPr>
                      <a:r>
                        <a:rPr lang="fr-FR" sz="800" b="1">
                          <a:latin typeface="Calibri"/>
                          <a:ea typeface="Calibri"/>
                          <a:cs typeface="Times New Roman"/>
                        </a:rPr>
                        <a:t>Des historiens « engagés » qui écrivent l’histoire immédiate</a:t>
                      </a:r>
                      <a:endParaRPr lang="fr-FR" sz="80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00" b="1">
                          <a:latin typeface="Calibri"/>
                          <a:ea typeface="Calibri"/>
                          <a:cs typeface="Times New Roman"/>
                        </a:rPr>
                        <a:t>Des historiens qui viennent éclairer ce qui est occulté mais des archives fermées</a:t>
                      </a:r>
                      <a:endParaRPr lang="fr-FR" sz="80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00" b="1">
                          <a:latin typeface="Calibri"/>
                          <a:ea typeface="Calibri"/>
                          <a:cs typeface="Times New Roman"/>
                        </a:rPr>
                        <a:t>Des historiens qui veulent dépasser le cloisonnement des mémoires</a:t>
                      </a:r>
                      <a:endParaRPr lang="fr-FR" sz="80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4800">
                <a:tc>
                  <a:txBody>
                    <a:bodyPr/>
                    <a:lstStyle/>
                    <a:p>
                      <a:pPr algn="l">
                        <a:lnSpc>
                          <a:spcPct val="115000"/>
                        </a:lnSpc>
                        <a:spcAft>
                          <a:spcPts val="0"/>
                        </a:spcAft>
                      </a:pPr>
                      <a:r>
                        <a:rPr lang="fr-FR" sz="800" dirty="0">
                          <a:latin typeface="Times New Roman"/>
                          <a:ea typeface="Calibri"/>
                          <a:cs typeface="Times New Roman"/>
                        </a:rPr>
                        <a:t>Le récit se veut documenté, prouvé, le recueil d’archives de preuves doit permettre d’établir des faits. Il s’agit dans cette période de conflit d’établir les faits pour valider ou non les récits recueillis.</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Pierre Vidal </a:t>
                      </a:r>
                      <a:r>
                        <a:rPr lang="fr-FR" sz="800" dirty="0" err="1">
                          <a:latin typeface="Times New Roman"/>
                          <a:ea typeface="Calibri"/>
                          <a:cs typeface="Times New Roman"/>
                        </a:rPr>
                        <a:t>Naquet</a:t>
                      </a:r>
                      <a:r>
                        <a:rPr lang="fr-FR" sz="800" dirty="0">
                          <a:latin typeface="Times New Roman"/>
                          <a:ea typeface="Calibri"/>
                          <a:cs typeface="Times New Roman"/>
                        </a:rPr>
                        <a:t> </a:t>
                      </a:r>
                      <a:r>
                        <a:rPr lang="fr-FR" sz="800" i="1" u="none" dirty="0">
                          <a:latin typeface="Times New Roman"/>
                          <a:ea typeface="Calibri"/>
                          <a:cs typeface="Times New Roman"/>
                        </a:rPr>
                        <a:t>« la raison d’état </a:t>
                      </a:r>
                      <a:r>
                        <a:rPr lang="fr-FR" sz="800" dirty="0">
                          <a:latin typeface="Times New Roman"/>
                          <a:ea typeface="Calibri"/>
                          <a:cs typeface="Times New Roman"/>
                        </a:rPr>
                        <a:t>»1962 (sur l’affaire </a:t>
                      </a:r>
                      <a:r>
                        <a:rPr lang="fr-FR" sz="800" dirty="0" err="1">
                          <a:latin typeface="Times New Roman"/>
                          <a:ea typeface="Calibri"/>
                          <a:cs typeface="Times New Roman"/>
                        </a:rPr>
                        <a:t>Audin</a:t>
                      </a:r>
                      <a:r>
                        <a:rPr lang="fr-FR" sz="800" dirty="0">
                          <a:latin typeface="Times New Roman"/>
                          <a:ea typeface="Calibri"/>
                          <a:cs typeface="Times New Roman"/>
                        </a:rPr>
                        <a:t>)</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Pierre Nora </a:t>
                      </a:r>
                      <a:r>
                        <a:rPr lang="fr-FR" sz="800" u="sng" dirty="0">
                          <a:latin typeface="Times New Roman"/>
                          <a:ea typeface="Calibri"/>
                          <a:cs typeface="Times New Roman"/>
                        </a:rPr>
                        <a:t>l</a:t>
                      </a:r>
                      <a:r>
                        <a:rPr lang="fr-FR" sz="800" i="1" u="none" dirty="0">
                          <a:latin typeface="Times New Roman"/>
                          <a:ea typeface="Calibri"/>
                          <a:cs typeface="Times New Roman"/>
                        </a:rPr>
                        <a:t>es français d’Algérie </a:t>
                      </a:r>
                      <a:r>
                        <a:rPr lang="fr-FR" sz="800" dirty="0">
                          <a:latin typeface="Times New Roman"/>
                          <a:ea typeface="Calibri"/>
                          <a:cs typeface="Times New Roman"/>
                        </a:rPr>
                        <a:t>1961 </a:t>
                      </a:r>
                      <a:endParaRPr lang="fr-FR" sz="800" dirty="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00" dirty="0">
                          <a:latin typeface="Times New Roman"/>
                          <a:ea typeface="Calibri"/>
                          <a:cs typeface="Times New Roman"/>
                        </a:rPr>
                        <a:t>- 1966 : </a:t>
                      </a:r>
                      <a:r>
                        <a:rPr lang="fr-FR" sz="800" i="1" u="none" dirty="0">
                          <a:latin typeface="Times New Roman"/>
                          <a:ea typeface="Calibri"/>
                          <a:cs typeface="Times New Roman"/>
                        </a:rPr>
                        <a:t>La Bataille d’Alger</a:t>
                      </a:r>
                      <a:r>
                        <a:rPr lang="fr-FR" sz="800" dirty="0">
                          <a:latin typeface="Times New Roman"/>
                          <a:ea typeface="Calibri"/>
                          <a:cs typeface="Times New Roman"/>
                        </a:rPr>
                        <a:t>, film de Gilles </a:t>
                      </a:r>
                      <a:r>
                        <a:rPr lang="fr-FR" sz="800" dirty="0" err="1">
                          <a:latin typeface="Times New Roman"/>
                          <a:ea typeface="Calibri"/>
                          <a:cs typeface="Times New Roman"/>
                        </a:rPr>
                        <a:t>Pontecorvo</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-1968 :Yves Courrière, </a:t>
                      </a:r>
                      <a:r>
                        <a:rPr lang="fr-FR" sz="800" i="1" u="none" dirty="0">
                          <a:latin typeface="Times New Roman"/>
                          <a:ea typeface="Calibri"/>
                          <a:cs typeface="Times New Roman"/>
                        </a:rPr>
                        <a:t>« la Guerre d’Algérie » </a:t>
                      </a:r>
                      <a:r>
                        <a:rPr lang="fr-FR" sz="800" dirty="0">
                          <a:latin typeface="Times New Roman"/>
                          <a:ea typeface="Calibri"/>
                          <a:cs typeface="Times New Roman"/>
                        </a:rPr>
                        <a:t>première histoire de la guerre d’Algérie en 4 volumes : l’historien interroge des acteurs français et algériens</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- 1972 </a:t>
                      </a:r>
                      <a:r>
                        <a:rPr lang="fr-FR" sz="800" i="1" u="none" dirty="0">
                          <a:latin typeface="Times New Roman"/>
                          <a:ea typeface="Calibri"/>
                          <a:cs typeface="Times New Roman"/>
                        </a:rPr>
                        <a:t>Avoir 20 ans dans les Aurès </a:t>
                      </a:r>
                      <a:r>
                        <a:rPr lang="fr-FR" sz="800" dirty="0">
                          <a:latin typeface="Times New Roman"/>
                          <a:ea typeface="Calibri"/>
                          <a:cs typeface="Times New Roman"/>
                        </a:rPr>
                        <a:t>R. </a:t>
                      </a:r>
                      <a:r>
                        <a:rPr lang="fr-FR" sz="800" dirty="0" err="1">
                          <a:latin typeface="Times New Roman"/>
                          <a:ea typeface="Calibri"/>
                          <a:cs typeface="Times New Roman"/>
                        </a:rPr>
                        <a:t>Vautier</a:t>
                      </a:r>
                      <a:r>
                        <a:rPr lang="fr-FR" sz="800" dirty="0">
                          <a:latin typeface="Times New Roman"/>
                          <a:ea typeface="Calibri"/>
                          <a:cs typeface="Times New Roman"/>
                        </a:rPr>
                        <a:t>, </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- 1972 Pierre Vidal </a:t>
                      </a:r>
                      <a:r>
                        <a:rPr lang="fr-FR" sz="800" dirty="0" err="1">
                          <a:latin typeface="Times New Roman"/>
                          <a:ea typeface="Calibri"/>
                          <a:cs typeface="Times New Roman"/>
                        </a:rPr>
                        <a:t>Naquet</a:t>
                      </a:r>
                      <a:r>
                        <a:rPr lang="fr-FR" sz="800" dirty="0">
                          <a:latin typeface="Times New Roman"/>
                          <a:ea typeface="Calibri"/>
                          <a:cs typeface="Times New Roman"/>
                        </a:rPr>
                        <a:t> </a:t>
                      </a:r>
                      <a:r>
                        <a:rPr lang="fr-FR" sz="800" i="1" u="none" dirty="0">
                          <a:latin typeface="Times New Roman"/>
                          <a:ea typeface="Calibri"/>
                          <a:cs typeface="Times New Roman"/>
                        </a:rPr>
                        <a:t>La Torture dans la république</a:t>
                      </a:r>
                      <a:endParaRPr lang="fr-FR" sz="800" i="1" u="none"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- 1973</a:t>
                      </a:r>
                      <a:r>
                        <a:rPr lang="fr-FR" sz="800" u="sng" dirty="0">
                          <a:latin typeface="Times New Roman"/>
                          <a:ea typeface="Calibri"/>
                          <a:cs typeface="Times New Roman"/>
                        </a:rPr>
                        <a:t> </a:t>
                      </a:r>
                      <a:r>
                        <a:rPr lang="fr-FR" sz="800" dirty="0" err="1">
                          <a:latin typeface="Times New Roman"/>
                          <a:ea typeface="Calibri"/>
                          <a:cs typeface="Times New Roman"/>
                        </a:rPr>
                        <a:t>C.Robert</a:t>
                      </a:r>
                      <a:r>
                        <a:rPr lang="fr-FR" sz="800" dirty="0">
                          <a:latin typeface="Times New Roman"/>
                          <a:ea typeface="Calibri"/>
                          <a:cs typeface="Times New Roman"/>
                        </a:rPr>
                        <a:t> </a:t>
                      </a:r>
                      <a:r>
                        <a:rPr lang="fr-FR" sz="800" dirty="0" err="1">
                          <a:latin typeface="Times New Roman"/>
                          <a:ea typeface="Calibri"/>
                          <a:cs typeface="Times New Roman"/>
                        </a:rPr>
                        <a:t>Ageron</a:t>
                      </a:r>
                      <a:r>
                        <a:rPr lang="fr-FR" sz="800" dirty="0">
                          <a:latin typeface="Times New Roman"/>
                          <a:ea typeface="Calibri"/>
                          <a:cs typeface="Times New Roman"/>
                        </a:rPr>
                        <a:t> </a:t>
                      </a:r>
                      <a:r>
                        <a:rPr lang="fr-FR" sz="800" i="1" u="none" dirty="0">
                          <a:latin typeface="Times New Roman"/>
                          <a:ea typeface="Calibri"/>
                          <a:cs typeface="Times New Roman"/>
                        </a:rPr>
                        <a:t>Politiques coloniales au Maghreb 1973</a:t>
                      </a:r>
                      <a:endParaRPr lang="fr-FR" sz="800" i="1" u="none"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a:t>
                      </a:r>
                      <a:r>
                        <a:rPr lang="fr-FR" sz="800" b="1" dirty="0">
                          <a:latin typeface="Times New Roman"/>
                          <a:ea typeface="Calibri"/>
                          <a:cs typeface="Times New Roman"/>
                        </a:rPr>
                        <a:t>1</a:t>
                      </a:r>
                      <a:r>
                        <a:rPr lang="fr-FR" sz="800" b="1" baseline="30000" dirty="0">
                          <a:latin typeface="Times New Roman"/>
                          <a:ea typeface="Calibri"/>
                          <a:cs typeface="Times New Roman"/>
                        </a:rPr>
                        <a:t>re</a:t>
                      </a:r>
                      <a:r>
                        <a:rPr lang="fr-FR" sz="800" b="1" dirty="0">
                          <a:latin typeface="Times New Roman"/>
                          <a:ea typeface="Calibri"/>
                          <a:cs typeface="Times New Roman"/>
                        </a:rPr>
                        <a:t> colloque sur </a:t>
                      </a:r>
                      <a:r>
                        <a:rPr lang="fr-FR" sz="800" b="1" i="1" u="none" dirty="0">
                          <a:latin typeface="Times New Roman"/>
                          <a:ea typeface="Calibri"/>
                          <a:cs typeface="Times New Roman"/>
                        </a:rPr>
                        <a:t>la Guerre d’Algérie et les français </a:t>
                      </a:r>
                      <a:r>
                        <a:rPr lang="fr-FR" sz="800" b="1" dirty="0">
                          <a:latin typeface="Times New Roman"/>
                          <a:ea typeface="Calibri"/>
                          <a:cs typeface="Times New Roman"/>
                        </a:rPr>
                        <a:t>en octobre 1988</a:t>
                      </a:r>
                      <a:r>
                        <a:rPr lang="fr-FR" sz="800" dirty="0">
                          <a:latin typeface="Times New Roman"/>
                          <a:ea typeface="Calibri"/>
                          <a:cs typeface="Times New Roman"/>
                        </a:rPr>
                        <a:t> (sans interférence de l’état), actes publiés en 1990 aux éditions temps présent</a:t>
                      </a:r>
                      <a:endParaRPr lang="fr-FR" sz="800" dirty="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00" dirty="0">
                          <a:latin typeface="Times New Roman"/>
                          <a:ea typeface="Calibri"/>
                          <a:cs typeface="Times New Roman"/>
                        </a:rPr>
                        <a:t>Eclairer les faits méconnus, faire progresser la recherche scientifique pour   dépasser des récits cloisonnes et faire consensus </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- 1991 </a:t>
                      </a:r>
                      <a:r>
                        <a:rPr lang="fr-FR" sz="800" i="1" u="none" dirty="0">
                          <a:latin typeface="Times New Roman"/>
                          <a:ea typeface="Calibri"/>
                          <a:cs typeface="Times New Roman"/>
                        </a:rPr>
                        <a:t>La Gangrène et l’oubli </a:t>
                      </a:r>
                      <a:r>
                        <a:rPr lang="fr-FR" sz="800" dirty="0">
                          <a:latin typeface="Times New Roman"/>
                          <a:ea typeface="Calibri"/>
                          <a:cs typeface="Times New Roman"/>
                        </a:rPr>
                        <a:t>de </a:t>
                      </a:r>
                      <a:r>
                        <a:rPr lang="fr-FR" sz="800" dirty="0" err="1">
                          <a:latin typeface="Times New Roman"/>
                          <a:ea typeface="Calibri"/>
                          <a:cs typeface="Times New Roman"/>
                        </a:rPr>
                        <a:t>B.Stora</a:t>
                      </a:r>
                      <a:r>
                        <a:rPr lang="fr-FR" sz="800" dirty="0">
                          <a:latin typeface="Times New Roman"/>
                          <a:ea typeface="Calibri"/>
                          <a:cs typeface="Times New Roman"/>
                        </a:rPr>
                        <a:t> : dénonce le non dépassement de la mémoire</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- 1992 : ouverture de la majorité des archives publiques sur la guerre d’Algérie : un sujet d’histoire comme les autres</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- 1997 : C. Robert </a:t>
                      </a:r>
                      <a:r>
                        <a:rPr lang="fr-FR" sz="800" dirty="0" err="1">
                          <a:latin typeface="Times New Roman"/>
                          <a:ea typeface="Calibri"/>
                          <a:cs typeface="Times New Roman"/>
                        </a:rPr>
                        <a:t>Ageron</a:t>
                      </a:r>
                      <a:r>
                        <a:rPr lang="fr-FR" sz="800" dirty="0">
                          <a:latin typeface="Times New Roman"/>
                          <a:ea typeface="Calibri"/>
                          <a:cs typeface="Times New Roman"/>
                        </a:rPr>
                        <a:t> </a:t>
                      </a:r>
                      <a:r>
                        <a:rPr lang="fr-FR" sz="800" i="1" dirty="0">
                          <a:latin typeface="Times New Roman"/>
                          <a:ea typeface="Calibri"/>
                          <a:cs typeface="Times New Roman"/>
                        </a:rPr>
                        <a:t>la guerre d’Algérie et les algériens</a:t>
                      </a:r>
                      <a:endParaRPr lang="fr-FR" sz="800" i="1"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 </a:t>
                      </a:r>
                      <a:r>
                        <a:rPr lang="fr-FR" sz="800" b="1" dirty="0">
                          <a:latin typeface="Times New Roman"/>
                          <a:ea typeface="Calibri"/>
                          <a:cs typeface="Times New Roman"/>
                        </a:rPr>
                        <a:t>En 2004 sort un ouvrage de référence </a:t>
                      </a:r>
                      <a:r>
                        <a:rPr lang="fr-FR" sz="800" b="1" i="1" u="none" dirty="0">
                          <a:latin typeface="Times New Roman"/>
                          <a:ea typeface="Calibri"/>
                          <a:cs typeface="Times New Roman"/>
                        </a:rPr>
                        <a:t>La guerre d'Algérie La fin de l'amnésie</a:t>
                      </a:r>
                      <a:r>
                        <a:rPr lang="fr-FR" sz="800" b="1" dirty="0">
                          <a:latin typeface="Times New Roman"/>
                          <a:ea typeface="Calibri"/>
                          <a:cs typeface="Times New Roman"/>
                        </a:rPr>
                        <a:t>. Une trentaine d'historiens français et algériens travaillent ensemble pour la rédaction de ce livre d'histoire sous la direction de B. </a:t>
                      </a:r>
                      <a:r>
                        <a:rPr lang="fr-FR" sz="800" b="1" dirty="0" err="1">
                          <a:latin typeface="Times New Roman"/>
                          <a:ea typeface="Calibri"/>
                          <a:cs typeface="Times New Roman"/>
                        </a:rPr>
                        <a:t>Stora</a:t>
                      </a:r>
                      <a:r>
                        <a:rPr lang="fr-FR" sz="800" b="1" dirty="0">
                          <a:latin typeface="Times New Roman"/>
                          <a:ea typeface="Calibri"/>
                          <a:cs typeface="Times New Roman"/>
                        </a:rPr>
                        <a:t> et M. </a:t>
                      </a:r>
                      <a:r>
                        <a:rPr lang="fr-FR" sz="800" b="1" dirty="0" err="1">
                          <a:latin typeface="Times New Roman"/>
                          <a:ea typeface="Calibri"/>
                          <a:cs typeface="Times New Roman"/>
                        </a:rPr>
                        <a:t>Harbi</a:t>
                      </a:r>
                      <a:r>
                        <a:rPr lang="fr-FR" sz="800" b="1" dirty="0">
                          <a:latin typeface="Times New Roman"/>
                          <a:ea typeface="Calibri"/>
                          <a:cs typeface="Times New Roman"/>
                        </a:rPr>
                        <a:t>.</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a:t>
                      </a:r>
                      <a:r>
                        <a:rPr lang="fr-FR" sz="800" dirty="0" err="1">
                          <a:latin typeface="Times New Roman"/>
                          <a:ea typeface="Calibri"/>
                          <a:cs typeface="Times New Roman"/>
                        </a:rPr>
                        <a:t>Raphaelle</a:t>
                      </a:r>
                      <a:r>
                        <a:rPr lang="fr-FR" sz="800" dirty="0">
                          <a:latin typeface="Times New Roman"/>
                          <a:ea typeface="Calibri"/>
                          <a:cs typeface="Times New Roman"/>
                        </a:rPr>
                        <a:t> Branche travaille sur la torture 2001, Sylvie </a:t>
                      </a:r>
                      <a:r>
                        <a:rPr lang="fr-FR" sz="800" dirty="0" err="1">
                          <a:latin typeface="Times New Roman"/>
                          <a:ea typeface="Calibri"/>
                          <a:cs typeface="Times New Roman"/>
                        </a:rPr>
                        <a:t>Thénault</a:t>
                      </a:r>
                      <a:r>
                        <a:rPr lang="fr-FR" sz="800" dirty="0">
                          <a:latin typeface="Times New Roman"/>
                          <a:ea typeface="Calibri"/>
                          <a:cs typeface="Times New Roman"/>
                        </a:rPr>
                        <a:t> sur la justice</a:t>
                      </a:r>
                      <a:endParaRPr lang="fr-FR" sz="800" dirty="0">
                        <a:latin typeface="Calibri"/>
                        <a:ea typeface="Calibri"/>
                        <a:cs typeface="Times New Roman"/>
                      </a:endParaRPr>
                    </a:p>
                    <a:p>
                      <a:pPr algn="l">
                        <a:lnSpc>
                          <a:spcPct val="115000"/>
                        </a:lnSpc>
                        <a:spcAft>
                          <a:spcPts val="0"/>
                        </a:spcAft>
                      </a:pPr>
                      <a:r>
                        <a:rPr lang="fr-FR" sz="800" dirty="0">
                          <a:latin typeface="Times New Roman"/>
                          <a:ea typeface="Calibri"/>
                          <a:cs typeface="Times New Roman"/>
                        </a:rPr>
                        <a:t>-</a:t>
                      </a:r>
                      <a:r>
                        <a:rPr lang="fr-FR" sz="800" i="1" u="none" dirty="0">
                          <a:latin typeface="Times New Roman"/>
                          <a:ea typeface="Calibri"/>
                          <a:cs typeface="Times New Roman"/>
                        </a:rPr>
                        <a:t>La guerre d'Algérie expliquée à tous, </a:t>
                      </a:r>
                      <a:r>
                        <a:rPr lang="fr-FR" sz="800" dirty="0">
                          <a:latin typeface="Times New Roman"/>
                          <a:ea typeface="Calibri"/>
                          <a:cs typeface="Times New Roman"/>
                        </a:rPr>
                        <a:t>Seuil, mars 2012, B. </a:t>
                      </a:r>
                      <a:r>
                        <a:rPr lang="fr-FR" sz="800" dirty="0" err="1">
                          <a:latin typeface="Times New Roman"/>
                          <a:ea typeface="Calibri"/>
                          <a:cs typeface="Times New Roman"/>
                        </a:rPr>
                        <a:t>Stora</a:t>
                      </a:r>
                      <a:endParaRPr lang="fr-FR" sz="800" dirty="0">
                        <a:latin typeface="Calibri"/>
                        <a:ea typeface="Calibri"/>
                        <a:cs typeface="Times New Roman"/>
                      </a:endParaRPr>
                    </a:p>
                  </a:txBody>
                  <a:tcPr marL="34646" marR="34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79512" y="188639"/>
          <a:ext cx="8712967" cy="6389061"/>
        </p:xfrm>
        <a:graphic>
          <a:graphicData uri="http://schemas.openxmlformats.org/drawingml/2006/table">
            <a:tbl>
              <a:tblPr/>
              <a:tblGrid>
                <a:gridCol w="1913321"/>
                <a:gridCol w="2936483"/>
                <a:gridCol w="3863163"/>
              </a:tblGrid>
              <a:tr h="163869">
                <a:tc gridSpan="3">
                  <a:txBody>
                    <a:bodyPr/>
                    <a:lstStyle/>
                    <a:p>
                      <a:pPr algn="l">
                        <a:lnSpc>
                          <a:spcPct val="115000"/>
                        </a:lnSpc>
                        <a:spcAft>
                          <a:spcPts val="0"/>
                        </a:spcAft>
                      </a:pPr>
                      <a:r>
                        <a:rPr lang="fr-FR" sz="850" b="1" dirty="0">
                          <a:latin typeface="Calibri"/>
                          <a:ea typeface="Calibri"/>
                          <a:cs typeface="Times New Roman"/>
                        </a:rPr>
                        <a:t>Construction des mémoires en Algérie</a:t>
                      </a:r>
                      <a:endParaRPr lang="fr-FR" sz="850" dirty="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327738">
                <a:tc>
                  <a:txBody>
                    <a:bodyPr/>
                    <a:lstStyle/>
                    <a:p>
                      <a:pPr algn="l">
                        <a:lnSpc>
                          <a:spcPct val="115000"/>
                        </a:lnSpc>
                        <a:spcAft>
                          <a:spcPts val="0"/>
                        </a:spcAft>
                      </a:pPr>
                      <a:r>
                        <a:rPr lang="fr-FR" sz="850" b="1">
                          <a:latin typeface="Calibri"/>
                          <a:ea typeface="Calibri"/>
                          <a:cs typeface="Times New Roman"/>
                        </a:rPr>
                        <a:t>1954 -1962</a:t>
                      </a:r>
                      <a:r>
                        <a:rPr lang="fr-FR" sz="850">
                          <a:latin typeface="Calibri"/>
                          <a:ea typeface="Calibri"/>
                          <a:cs typeface="Times New Roman"/>
                        </a:rPr>
                        <a:t> : </a:t>
                      </a:r>
                      <a:r>
                        <a:rPr lang="fr-FR" sz="850" b="1">
                          <a:latin typeface="Calibri"/>
                          <a:ea typeface="Calibri"/>
                          <a:cs typeface="Times New Roman"/>
                        </a:rPr>
                        <a:t>Une mémoire plurielle des évènements se construit</a:t>
                      </a:r>
                      <a:endParaRPr lang="fr-FR" sz="85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50" b="1">
                          <a:latin typeface="Calibri"/>
                          <a:ea typeface="Calibri"/>
                          <a:cs typeface="Times New Roman"/>
                        </a:rPr>
                        <a:t>1962 -1988 : « Un seul héros, le peuple »</a:t>
                      </a:r>
                      <a:endParaRPr lang="fr-FR" sz="850">
                        <a:latin typeface="Calibri"/>
                        <a:ea typeface="Calibri"/>
                        <a:cs typeface="Times New Roman"/>
                      </a:endParaRPr>
                    </a:p>
                    <a:p>
                      <a:pPr algn="l">
                        <a:lnSpc>
                          <a:spcPct val="115000"/>
                        </a:lnSpc>
                        <a:spcAft>
                          <a:spcPts val="0"/>
                        </a:spcAft>
                      </a:pPr>
                      <a:r>
                        <a:rPr lang="fr-FR" sz="850" b="1">
                          <a:latin typeface="Calibri"/>
                          <a:ea typeface="Calibri"/>
                          <a:cs typeface="Times New Roman"/>
                        </a:rPr>
                        <a:t>L’hypercommémoration</a:t>
                      </a:r>
                      <a:endParaRPr lang="fr-FR" sz="85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850" b="1">
                          <a:latin typeface="Calibri"/>
                          <a:ea typeface="Calibri"/>
                          <a:cs typeface="Times New Roman"/>
                        </a:rPr>
                        <a:t>1988  à nos jours</a:t>
                      </a:r>
                      <a:endParaRPr lang="fr-FR" sz="850">
                        <a:latin typeface="Calibri"/>
                        <a:ea typeface="Calibri"/>
                        <a:cs typeface="Times New Roman"/>
                      </a:endParaRPr>
                    </a:p>
                    <a:p>
                      <a:pPr algn="l">
                        <a:lnSpc>
                          <a:spcPct val="115000"/>
                        </a:lnSpc>
                        <a:spcAft>
                          <a:spcPts val="0"/>
                        </a:spcAft>
                      </a:pPr>
                      <a:r>
                        <a:rPr lang="fr-FR" sz="850" b="1">
                          <a:latin typeface="Calibri"/>
                          <a:ea typeface="Calibri"/>
                          <a:cs typeface="Times New Roman"/>
                        </a:rPr>
                        <a:t>Un mémoire plurielle difficile, une mémoire officielle dominante</a:t>
                      </a:r>
                      <a:endParaRPr lang="fr-FR" sz="85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1374">
                <a:tc>
                  <a:txBody>
                    <a:bodyPr/>
                    <a:lstStyle/>
                    <a:p>
                      <a:pPr algn="just">
                        <a:lnSpc>
                          <a:spcPct val="115000"/>
                        </a:lnSpc>
                        <a:spcAft>
                          <a:spcPts val="0"/>
                        </a:spcAft>
                      </a:pPr>
                      <a:r>
                        <a:rPr lang="fr-FR" sz="850">
                          <a:latin typeface="Calibri"/>
                          <a:ea typeface="Calibri"/>
                          <a:cs typeface="Times New Roman"/>
                        </a:rPr>
                        <a:t>Des récits pluriels des évènements se construisent et évoluent : ceux des groupes de combattants du FLN, ceux des harkis ou des supplétifs, ceux des européens d’Algérie, eux-mêmes divisés, ceux des combattants du FLN de l’extérieur, ceux du MNA, des activistes de l’OAS…</a:t>
                      </a: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50">
                          <a:latin typeface="Calibri"/>
                          <a:ea typeface="Calibri"/>
                          <a:cs typeface="Times New Roman"/>
                        </a:rPr>
                        <a:t>Contexte de la mise en place d’un nouvel état qui se légitime dans l’hypercommémoration d’une guerre de libération et de ses héros : une mémoire officielle mais qui passe sous silence des pans entiers de l’histoire.</a:t>
                      </a:r>
                    </a:p>
                    <a:p>
                      <a:pPr algn="just">
                        <a:lnSpc>
                          <a:spcPct val="115000"/>
                        </a:lnSpc>
                        <a:spcAft>
                          <a:spcPts val="0"/>
                        </a:spcAft>
                      </a:pPr>
                      <a:r>
                        <a:rPr lang="fr-FR" sz="850">
                          <a:latin typeface="Calibri"/>
                          <a:ea typeface="Calibri"/>
                          <a:cs typeface="Times New Roman"/>
                        </a:rPr>
                        <a:t>Le FLN construit sa légitimité sur son rôle fondateur dans le conflit de libération nationale.</a:t>
                      </a:r>
                    </a:p>
                    <a:p>
                      <a:pPr algn="just">
                        <a:lnSpc>
                          <a:spcPct val="115000"/>
                        </a:lnSpc>
                        <a:spcAft>
                          <a:spcPts val="0"/>
                        </a:spcAft>
                      </a:pPr>
                      <a:r>
                        <a:rPr lang="fr-FR" sz="850">
                          <a:latin typeface="Calibri"/>
                          <a:ea typeface="Calibri"/>
                          <a:cs typeface="Times New Roman"/>
                        </a:rPr>
                        <a:t>Mémoire instrumentalisée, Mise en place d’un mémoire officielle et d’un panthéon officiel (sélection des héros et des oubliés) ; oubli des épisodes les plus scandaleux de cette lutte, vision nationaliste et uniquement héroïque de la guerre.</a:t>
                      </a:r>
                    </a:p>
                    <a:p>
                      <a:pPr algn="just">
                        <a:lnSpc>
                          <a:spcPct val="115000"/>
                        </a:lnSpc>
                        <a:spcAft>
                          <a:spcPts val="0"/>
                        </a:spcAft>
                      </a:pPr>
                      <a:r>
                        <a:rPr lang="fr-FR" sz="850">
                          <a:latin typeface="Calibri"/>
                          <a:ea typeface="Calibri"/>
                          <a:cs typeface="Times New Roman"/>
                        </a:rPr>
                        <a:t>Intensification à partir de 1970 pour diffuser et consolider une identité nationale fondée sur l’exaltation de la lutte anticoloniale (fêtes nationales des 1</a:t>
                      </a:r>
                      <a:r>
                        <a:rPr lang="fr-FR" sz="850" baseline="30000">
                          <a:latin typeface="Calibri"/>
                          <a:ea typeface="Calibri"/>
                          <a:cs typeface="Times New Roman"/>
                        </a:rPr>
                        <a:t>er</a:t>
                      </a:r>
                      <a:r>
                        <a:rPr lang="fr-FR" sz="850">
                          <a:latin typeface="Calibri"/>
                          <a:ea typeface="Calibri"/>
                          <a:cs typeface="Times New Roman"/>
                        </a:rPr>
                        <a:t> novembre, 19 mars, 5 juillet, 20 août, monuments…). Une mémoire nationale officielle qui s’appuie sur des chiffres erronés et des affirmations uniquement accusatoires pour la France</a:t>
                      </a: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50">
                          <a:latin typeface="Calibri"/>
                          <a:ea typeface="Calibri"/>
                          <a:cs typeface="Times New Roman"/>
                        </a:rPr>
                        <a:t>Dans le contexte de la fin du parti unique et de la disqualification des élites issues de la lutte colonialiste, enrichies et captatrice du pouvoir, après 1988, libéralisation temporaire du régime et résurgence de la tradition orale, réapparition de récits de groupes politiques condamnés autrefois au silence. Demande sociale de vérité, sur tous les épisodes sombres de la guerre.</a:t>
                      </a:r>
                    </a:p>
                    <a:p>
                      <a:pPr algn="just">
                        <a:lnSpc>
                          <a:spcPct val="115000"/>
                        </a:lnSpc>
                        <a:spcAft>
                          <a:spcPts val="0"/>
                        </a:spcAft>
                      </a:pPr>
                      <a:r>
                        <a:rPr lang="fr-FR" sz="850">
                          <a:latin typeface="Calibri"/>
                          <a:ea typeface="Calibri"/>
                          <a:cs typeface="Times New Roman"/>
                        </a:rPr>
                        <a:t>Puis, contexte de la guerre civile de 1992 à 1998 : instrumentalisation de la mémoire de la  guerre de libération par les groupes islamistes et par l’état (la violence légitime le pouvoir en 1962 pourquoi pas en 1992…).</a:t>
                      </a:r>
                    </a:p>
                    <a:p>
                      <a:pPr algn="just">
                        <a:lnSpc>
                          <a:spcPct val="115000"/>
                        </a:lnSpc>
                        <a:spcAft>
                          <a:spcPts val="0"/>
                        </a:spcAft>
                      </a:pPr>
                      <a:r>
                        <a:rPr lang="fr-FR" sz="850">
                          <a:latin typeface="Calibri"/>
                          <a:ea typeface="Calibri"/>
                          <a:cs typeface="Times New Roman"/>
                        </a:rPr>
                        <a:t>Publication après 1998 de nombreuses témoignages sur les violences de la « première » guerre d’indépendance</a:t>
                      </a:r>
                    </a:p>
                    <a:p>
                      <a:pPr algn="just">
                        <a:lnSpc>
                          <a:spcPct val="115000"/>
                        </a:lnSpc>
                        <a:spcAft>
                          <a:spcPts val="0"/>
                        </a:spcAft>
                      </a:pPr>
                      <a:r>
                        <a:rPr lang="fr-FR" sz="850">
                          <a:latin typeface="Calibri"/>
                          <a:ea typeface="Calibri"/>
                          <a:cs typeface="Times New Roman"/>
                        </a:rPr>
                        <a:t>Mai 1990 : création d’un fondation du 8 mai 1945 qui  réclame à la France la reconnaissance de sa culpabilité dans la répression de Sétif mais aussi dans tous les crimes commis contre le peuple algérien entre 1830 et 1962, crimes qualifiés de « crime contre l’humanité ».</a:t>
                      </a:r>
                    </a:p>
                    <a:p>
                      <a:pPr algn="just">
                        <a:lnSpc>
                          <a:spcPct val="115000"/>
                        </a:lnSpc>
                        <a:spcAft>
                          <a:spcPts val="0"/>
                        </a:spcAft>
                      </a:pPr>
                      <a:r>
                        <a:rPr lang="fr-FR" sz="850">
                          <a:latin typeface="Calibri"/>
                          <a:ea typeface="Calibri"/>
                          <a:cs typeface="Times New Roman"/>
                        </a:rPr>
                        <a:t>-Demande officielle depuis 2000 du gouvernement algérien d’une  repentance de la France et d’une aide pour cette raison dans la lutte contre le terrorisme islamique : une mémoire officielle qui continue de s’affirmer par opposition à la France.</a:t>
                      </a: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69">
                <a:tc gridSpan="3">
                  <a:txBody>
                    <a:bodyPr/>
                    <a:lstStyle/>
                    <a:p>
                      <a:pPr algn="just">
                        <a:lnSpc>
                          <a:spcPct val="115000"/>
                        </a:lnSpc>
                        <a:spcAft>
                          <a:spcPts val="0"/>
                        </a:spcAft>
                      </a:pPr>
                      <a:r>
                        <a:rPr lang="fr-FR" sz="850" b="1" dirty="0">
                          <a:latin typeface="Calibri"/>
                          <a:ea typeface="Calibri"/>
                          <a:cs typeface="Times New Roman"/>
                        </a:rPr>
                        <a:t>Travail des historiens</a:t>
                      </a:r>
                      <a:endParaRPr lang="fr-FR" sz="850" dirty="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205093">
                <a:tc>
                  <a:txBody>
                    <a:bodyPr/>
                    <a:lstStyle/>
                    <a:p>
                      <a:pPr algn="just">
                        <a:lnSpc>
                          <a:spcPct val="115000"/>
                        </a:lnSpc>
                        <a:spcAft>
                          <a:spcPts val="0"/>
                        </a:spcAft>
                      </a:pPr>
                      <a:r>
                        <a:rPr lang="fr-FR" sz="850" b="1" dirty="0">
                          <a:latin typeface="Calibri"/>
                          <a:ea typeface="Calibri"/>
                          <a:cs typeface="Times New Roman"/>
                        </a:rPr>
                        <a:t>Quelle histoire algérienne ?</a:t>
                      </a:r>
                      <a:endParaRPr lang="fr-FR" sz="850" dirty="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50" b="1">
                          <a:latin typeface="Calibri"/>
                          <a:ea typeface="Calibri"/>
                          <a:cs typeface="Times New Roman"/>
                        </a:rPr>
                        <a:t>Des historiens plutôt au service d’un projet politique</a:t>
                      </a:r>
                      <a:endParaRPr lang="fr-FR" sz="85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50" b="1" dirty="0">
                          <a:latin typeface="Calibri"/>
                          <a:ea typeface="Calibri"/>
                          <a:cs typeface="Times New Roman"/>
                        </a:rPr>
                        <a:t>La difficulté persistante d’un travail historique</a:t>
                      </a:r>
                      <a:endParaRPr lang="fr-FR" sz="850" dirty="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5985">
                <a:tc>
                  <a:txBody>
                    <a:bodyPr/>
                    <a:lstStyle/>
                    <a:p>
                      <a:pPr algn="just">
                        <a:lnSpc>
                          <a:spcPct val="115000"/>
                        </a:lnSpc>
                        <a:spcAft>
                          <a:spcPts val="0"/>
                        </a:spcAft>
                      </a:pPr>
                      <a:r>
                        <a:rPr lang="fr-FR" sz="850" dirty="0">
                          <a:latin typeface="Calibri"/>
                          <a:ea typeface="Calibri"/>
                          <a:cs typeface="Times New Roman"/>
                        </a:rPr>
                        <a:t>Des nombreux intellectuels s’engagent dans le soutien à l’émancipation du peuple algérien.</a:t>
                      </a:r>
                    </a:p>
                    <a:p>
                      <a:pPr algn="just">
                        <a:lnSpc>
                          <a:spcPct val="115000"/>
                        </a:lnSpc>
                        <a:spcAft>
                          <a:spcPts val="0"/>
                        </a:spcAft>
                      </a:pPr>
                      <a:r>
                        <a:rPr lang="fr-FR" sz="850" b="1" dirty="0">
                          <a:latin typeface="Calibri"/>
                          <a:ea typeface="Calibri"/>
                          <a:cs typeface="Times New Roman"/>
                        </a:rPr>
                        <a:t>Jean </a:t>
                      </a:r>
                      <a:r>
                        <a:rPr lang="fr-FR" sz="850" b="1" dirty="0" err="1">
                          <a:latin typeface="Calibri"/>
                          <a:ea typeface="Calibri"/>
                          <a:cs typeface="Times New Roman"/>
                        </a:rPr>
                        <a:t>Amrouche</a:t>
                      </a:r>
                      <a:r>
                        <a:rPr lang="fr-FR" sz="850" dirty="0">
                          <a:latin typeface="Calibri"/>
                          <a:ea typeface="Calibri"/>
                          <a:cs typeface="Times New Roman"/>
                        </a:rPr>
                        <a:t>, kabyle, chrétien, poète, journaliste, s’engage auprès du FLN.</a:t>
                      </a:r>
                    </a:p>
                    <a:p>
                      <a:pPr algn="just">
                        <a:lnSpc>
                          <a:spcPct val="115000"/>
                        </a:lnSpc>
                        <a:spcAft>
                          <a:spcPts val="0"/>
                        </a:spcAft>
                      </a:pPr>
                      <a:r>
                        <a:rPr lang="fr-FR" sz="850" b="1" dirty="0">
                          <a:latin typeface="Calibri"/>
                          <a:ea typeface="Calibri"/>
                          <a:cs typeface="Times New Roman"/>
                        </a:rPr>
                        <a:t>Albert camus</a:t>
                      </a:r>
                      <a:r>
                        <a:rPr lang="fr-FR" sz="850" dirty="0">
                          <a:latin typeface="Calibri"/>
                          <a:ea typeface="Calibri"/>
                          <a:cs typeface="Times New Roman"/>
                        </a:rPr>
                        <a:t>, européen d’Algérie qui dénonce les inégalités, les effets de la colonisation mais refuse les méthodes du FLN. </a:t>
                      </a:r>
                    </a:p>
                    <a:p>
                      <a:pPr algn="just">
                        <a:lnSpc>
                          <a:spcPct val="115000"/>
                        </a:lnSpc>
                        <a:spcAft>
                          <a:spcPts val="0"/>
                        </a:spcAft>
                      </a:pPr>
                      <a:r>
                        <a:rPr lang="fr-FR" sz="850" b="1" dirty="0">
                          <a:latin typeface="Calibri"/>
                          <a:ea typeface="Calibri"/>
                          <a:cs typeface="Times New Roman"/>
                        </a:rPr>
                        <a:t>Henri </a:t>
                      </a:r>
                      <a:r>
                        <a:rPr lang="fr-FR" sz="850" b="1" dirty="0" err="1">
                          <a:latin typeface="Calibri"/>
                          <a:ea typeface="Calibri"/>
                          <a:cs typeface="Times New Roman"/>
                        </a:rPr>
                        <a:t>Alleg</a:t>
                      </a:r>
                      <a:r>
                        <a:rPr lang="fr-FR" sz="850" dirty="0">
                          <a:latin typeface="Calibri"/>
                          <a:ea typeface="Calibri"/>
                          <a:cs typeface="Times New Roman"/>
                        </a:rPr>
                        <a:t> publie  </a:t>
                      </a:r>
                      <a:r>
                        <a:rPr lang="fr-FR" sz="850" i="1" u="none" dirty="0">
                          <a:latin typeface="Calibri"/>
                          <a:ea typeface="Calibri"/>
                          <a:cs typeface="Times New Roman"/>
                        </a:rPr>
                        <a:t>la Question </a:t>
                      </a:r>
                      <a:r>
                        <a:rPr lang="fr-FR" sz="850" dirty="0">
                          <a:latin typeface="Calibri"/>
                          <a:ea typeface="Calibri"/>
                          <a:cs typeface="Times New Roman"/>
                        </a:rPr>
                        <a:t>(sur la torture) en 1958</a:t>
                      </a:r>
                    </a:p>
                    <a:p>
                      <a:pPr algn="just">
                        <a:lnSpc>
                          <a:spcPct val="115000"/>
                        </a:lnSpc>
                        <a:spcAft>
                          <a:spcPts val="0"/>
                        </a:spcAft>
                      </a:pPr>
                      <a:r>
                        <a:rPr lang="fr-FR" sz="850" b="1" dirty="0">
                          <a:latin typeface="Calibri"/>
                          <a:ea typeface="Calibri"/>
                          <a:cs typeface="Times New Roman"/>
                        </a:rPr>
                        <a:t>Mouloud Feraoun </a:t>
                      </a:r>
                      <a:r>
                        <a:rPr lang="fr-FR" sz="850" dirty="0">
                          <a:latin typeface="Calibri"/>
                          <a:ea typeface="Calibri"/>
                          <a:cs typeface="Times New Roman"/>
                        </a:rPr>
                        <a:t>instituteur, écrivain algérien </a:t>
                      </a:r>
                      <a:r>
                        <a:rPr lang="fr-FR" sz="850" i="1" u="none" dirty="0">
                          <a:latin typeface="Calibri"/>
                          <a:ea typeface="Calibri"/>
                          <a:cs typeface="Times New Roman"/>
                        </a:rPr>
                        <a:t>Le fils du Pauvre 1954</a:t>
                      </a:r>
                      <a:r>
                        <a:rPr lang="fr-FR" sz="850" u="none" dirty="0">
                          <a:latin typeface="Calibri"/>
                          <a:ea typeface="Calibri"/>
                          <a:cs typeface="Times New Roman"/>
                        </a:rPr>
                        <a:t>, </a:t>
                      </a:r>
                      <a:r>
                        <a:rPr lang="fr-FR" sz="850" i="1" u="none" dirty="0">
                          <a:latin typeface="Calibri"/>
                          <a:ea typeface="Calibri"/>
                          <a:cs typeface="Times New Roman"/>
                        </a:rPr>
                        <a:t>les chemins qui montent </a:t>
                      </a:r>
                      <a:r>
                        <a:rPr lang="fr-FR" sz="850" dirty="0">
                          <a:latin typeface="Calibri"/>
                          <a:ea typeface="Calibri"/>
                          <a:cs typeface="Times New Roman"/>
                        </a:rPr>
                        <a:t>1957 (assassiné en 1962 par l’OAS)</a:t>
                      </a:r>
                    </a:p>
                    <a:p>
                      <a:pPr algn="just">
                        <a:lnSpc>
                          <a:spcPct val="115000"/>
                        </a:lnSpc>
                        <a:spcAft>
                          <a:spcPts val="0"/>
                        </a:spcAft>
                      </a:pPr>
                      <a:r>
                        <a:rPr lang="fr-FR" sz="850" b="1" dirty="0">
                          <a:latin typeface="Calibri"/>
                          <a:ea typeface="Calibri"/>
                          <a:cs typeface="Times New Roman"/>
                        </a:rPr>
                        <a:t>André </a:t>
                      </a:r>
                      <a:r>
                        <a:rPr lang="fr-FR" sz="850" b="1" dirty="0" err="1">
                          <a:latin typeface="Calibri"/>
                          <a:ea typeface="Calibri"/>
                          <a:cs typeface="Times New Roman"/>
                        </a:rPr>
                        <a:t>Mandouze</a:t>
                      </a:r>
                      <a:r>
                        <a:rPr lang="fr-FR" sz="850" i="1" dirty="0">
                          <a:latin typeface="Calibri"/>
                          <a:ea typeface="Calibri"/>
                          <a:cs typeface="Times New Roman"/>
                        </a:rPr>
                        <a:t> </a:t>
                      </a:r>
                      <a:r>
                        <a:rPr lang="fr-FR" sz="850" i="1" u="none" dirty="0">
                          <a:latin typeface="Calibri"/>
                          <a:ea typeface="Calibri"/>
                          <a:cs typeface="Times New Roman"/>
                        </a:rPr>
                        <a:t>La révolution algérienne par les textes, </a:t>
                      </a:r>
                      <a:r>
                        <a:rPr lang="fr-FR" sz="850" dirty="0">
                          <a:latin typeface="Calibri"/>
                          <a:ea typeface="Calibri"/>
                          <a:cs typeface="Times New Roman"/>
                        </a:rPr>
                        <a:t>Paris, Maspero, 1961. </a:t>
                      </a: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50" dirty="0">
                          <a:latin typeface="Calibri"/>
                          <a:ea typeface="Calibri"/>
                          <a:cs typeface="Times New Roman"/>
                        </a:rPr>
                        <a:t>Un contexte peu favorable à un travail historique.</a:t>
                      </a:r>
                    </a:p>
                    <a:p>
                      <a:pPr algn="just">
                        <a:lnSpc>
                          <a:spcPct val="115000"/>
                        </a:lnSpc>
                        <a:spcAft>
                          <a:spcPts val="0"/>
                        </a:spcAft>
                      </a:pPr>
                      <a:r>
                        <a:rPr lang="fr-FR" sz="850" dirty="0">
                          <a:latin typeface="Calibri"/>
                          <a:ea typeface="Calibri"/>
                          <a:cs typeface="Times New Roman"/>
                        </a:rPr>
                        <a:t>-Des historiens soumis à un contrôle par les institutions particulièrement après l’arabisation de l’enseignement de l’histoire après 1966.</a:t>
                      </a:r>
                    </a:p>
                    <a:p>
                      <a:pPr algn="just">
                        <a:lnSpc>
                          <a:spcPct val="115000"/>
                        </a:lnSpc>
                        <a:spcAft>
                          <a:spcPts val="0"/>
                        </a:spcAft>
                      </a:pPr>
                      <a:r>
                        <a:rPr lang="fr-FR" sz="850" dirty="0">
                          <a:latin typeface="Calibri"/>
                          <a:ea typeface="Calibri"/>
                          <a:cs typeface="Times New Roman"/>
                        </a:rPr>
                        <a:t>-A partir de 1970, le colonel </a:t>
                      </a:r>
                      <a:r>
                        <a:rPr lang="fr-FR" sz="850" dirty="0" err="1">
                          <a:latin typeface="Calibri"/>
                          <a:ea typeface="Calibri"/>
                          <a:cs typeface="Times New Roman"/>
                        </a:rPr>
                        <a:t>Boumédienne</a:t>
                      </a:r>
                      <a:r>
                        <a:rPr lang="fr-FR" sz="850" dirty="0">
                          <a:latin typeface="Calibri"/>
                          <a:ea typeface="Calibri"/>
                          <a:cs typeface="Times New Roman"/>
                        </a:rPr>
                        <a:t> ordonne une collecte systématique des témoignages et documents pour que l’histoire de l’Algérie soit « écrite plus tard » par des algériens.</a:t>
                      </a:r>
                    </a:p>
                    <a:p>
                      <a:pPr algn="just">
                        <a:lnSpc>
                          <a:spcPct val="115000"/>
                        </a:lnSpc>
                        <a:spcAft>
                          <a:spcPts val="0"/>
                        </a:spcAft>
                      </a:pPr>
                      <a:r>
                        <a:rPr lang="fr-FR" sz="850" dirty="0">
                          <a:latin typeface="Calibri"/>
                          <a:ea typeface="Calibri"/>
                          <a:cs typeface="Times New Roman"/>
                        </a:rPr>
                        <a:t>- Pourtant des historiens algériens se forment soit en France soit en Algérie avec des coopérants français : </a:t>
                      </a:r>
                    </a:p>
                    <a:p>
                      <a:pPr algn="just">
                        <a:lnSpc>
                          <a:spcPct val="115000"/>
                        </a:lnSpc>
                        <a:spcAft>
                          <a:spcPts val="0"/>
                        </a:spcAft>
                      </a:pPr>
                      <a:r>
                        <a:rPr lang="fr-FR" sz="850" dirty="0">
                          <a:latin typeface="Calibri"/>
                          <a:ea typeface="Calibri"/>
                          <a:cs typeface="Times New Roman"/>
                        </a:rPr>
                        <a:t>       - </a:t>
                      </a:r>
                      <a:r>
                        <a:rPr lang="fr-FR" sz="850" b="1" dirty="0">
                          <a:latin typeface="Calibri"/>
                          <a:ea typeface="Calibri"/>
                          <a:cs typeface="Times New Roman"/>
                        </a:rPr>
                        <a:t>Mohammed </a:t>
                      </a:r>
                      <a:r>
                        <a:rPr lang="fr-FR" sz="850" b="1" dirty="0" err="1">
                          <a:latin typeface="Calibri"/>
                          <a:ea typeface="Calibri"/>
                          <a:cs typeface="Times New Roman"/>
                        </a:rPr>
                        <a:t>Harbi</a:t>
                      </a:r>
                      <a:r>
                        <a:rPr lang="fr-FR" sz="850" dirty="0">
                          <a:latin typeface="Calibri"/>
                          <a:ea typeface="Calibri"/>
                          <a:cs typeface="Times New Roman"/>
                        </a:rPr>
                        <a:t> emprisonné par </a:t>
                      </a:r>
                      <a:r>
                        <a:rPr lang="fr-FR" sz="850" dirty="0" err="1">
                          <a:latin typeface="Calibri"/>
                          <a:ea typeface="Calibri"/>
                          <a:cs typeface="Times New Roman"/>
                        </a:rPr>
                        <a:t>Boumédienne</a:t>
                      </a:r>
                      <a:r>
                        <a:rPr lang="fr-FR" sz="850" dirty="0">
                          <a:latin typeface="Calibri"/>
                          <a:ea typeface="Calibri"/>
                          <a:cs typeface="Times New Roman"/>
                        </a:rPr>
                        <a:t> réfugié en France, publication à partir  1975 -1981 sur l’histoire du FLN</a:t>
                      </a:r>
                    </a:p>
                    <a:p>
                      <a:pPr algn="just">
                        <a:lnSpc>
                          <a:spcPct val="115000"/>
                        </a:lnSpc>
                        <a:spcAft>
                          <a:spcPts val="0"/>
                        </a:spcAft>
                      </a:pPr>
                      <a:r>
                        <a:rPr lang="fr-FR" sz="850" dirty="0">
                          <a:latin typeface="Calibri"/>
                          <a:ea typeface="Calibri"/>
                          <a:cs typeface="Times New Roman"/>
                        </a:rPr>
                        <a:t>     -</a:t>
                      </a:r>
                      <a:r>
                        <a:rPr lang="fr-FR" sz="850" b="1" dirty="0">
                          <a:latin typeface="Calibri"/>
                          <a:ea typeface="Calibri"/>
                          <a:cs typeface="Times New Roman"/>
                        </a:rPr>
                        <a:t>Mahfoud </a:t>
                      </a:r>
                      <a:r>
                        <a:rPr lang="fr-FR" sz="850" b="1" dirty="0" err="1">
                          <a:latin typeface="Calibri"/>
                          <a:ea typeface="Calibri"/>
                          <a:cs typeface="Times New Roman"/>
                        </a:rPr>
                        <a:t>Kadache</a:t>
                      </a:r>
                      <a:r>
                        <a:rPr lang="fr-FR" sz="850" dirty="0">
                          <a:latin typeface="Calibri"/>
                          <a:ea typeface="Calibri"/>
                          <a:cs typeface="Times New Roman"/>
                        </a:rPr>
                        <a:t> : Thèse </a:t>
                      </a:r>
                      <a:r>
                        <a:rPr lang="fr-FR" sz="850" i="1" u="none" dirty="0">
                          <a:latin typeface="Calibri"/>
                          <a:ea typeface="Calibri"/>
                          <a:cs typeface="Times New Roman"/>
                        </a:rPr>
                        <a:t>le Nationalisme Algérien 1919 à 1951 </a:t>
                      </a:r>
                      <a:r>
                        <a:rPr lang="fr-FR" sz="850" dirty="0">
                          <a:latin typeface="Calibri"/>
                          <a:ea typeface="Calibri"/>
                          <a:cs typeface="Times New Roman"/>
                        </a:rPr>
                        <a:t>travaille en Algérie</a:t>
                      </a:r>
                    </a:p>
                    <a:p>
                      <a:pPr algn="just">
                        <a:lnSpc>
                          <a:spcPct val="115000"/>
                        </a:lnSpc>
                        <a:spcAft>
                          <a:spcPts val="0"/>
                        </a:spcAft>
                      </a:pPr>
                      <a:r>
                        <a:rPr lang="fr-FR" sz="850" dirty="0">
                          <a:latin typeface="Calibri"/>
                          <a:ea typeface="Calibri"/>
                          <a:cs typeface="Times New Roman"/>
                        </a:rPr>
                        <a:t>1984 : Premier colloque international sur le retentissement de la révolution algérienne organisé à Alger mais contrôlé par le gouvernement</a:t>
                      </a: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850" dirty="0">
                          <a:latin typeface="Calibri"/>
                          <a:ea typeface="Calibri"/>
                          <a:cs typeface="Times New Roman"/>
                        </a:rPr>
                        <a:t>Des progrès réalisés après 1988 qui permettent aux historiens une certaine liberté :  </a:t>
                      </a:r>
                      <a:r>
                        <a:rPr lang="fr-FR" sz="850" b="1" dirty="0">
                          <a:latin typeface="Calibri"/>
                          <a:ea typeface="Calibri"/>
                          <a:cs typeface="Times New Roman"/>
                        </a:rPr>
                        <a:t>Djamila </a:t>
                      </a:r>
                      <a:r>
                        <a:rPr lang="fr-FR" sz="850" b="1" i="0" u="none" dirty="0" err="1" smtClean="0">
                          <a:latin typeface="Calibri"/>
                          <a:ea typeface="Calibri"/>
                          <a:cs typeface="Times New Roman"/>
                        </a:rPr>
                        <a:t>Amrane</a:t>
                      </a:r>
                      <a:r>
                        <a:rPr lang="fr-FR" sz="850" b="1" i="0" u="none" dirty="0" smtClean="0">
                          <a:latin typeface="Calibri"/>
                          <a:ea typeface="Calibri"/>
                          <a:cs typeface="Times New Roman"/>
                        </a:rPr>
                        <a:t>-Minne</a:t>
                      </a:r>
                      <a:r>
                        <a:rPr lang="fr-FR" sz="850" i="0" u="none" dirty="0" smtClean="0">
                          <a:latin typeface="Calibri"/>
                          <a:ea typeface="Calibri"/>
                          <a:cs typeface="Times New Roman"/>
                        </a:rPr>
                        <a:t>, </a:t>
                      </a:r>
                      <a:r>
                        <a:rPr lang="fr-FR" sz="850" i="1" u="none" dirty="0" smtClean="0">
                          <a:latin typeface="Calibri"/>
                          <a:ea typeface="Calibri"/>
                          <a:cs typeface="Times New Roman"/>
                        </a:rPr>
                        <a:t>Les </a:t>
                      </a:r>
                      <a:r>
                        <a:rPr lang="fr-FR" sz="850" i="1" u="none" dirty="0">
                          <a:latin typeface="Calibri"/>
                          <a:ea typeface="Calibri"/>
                          <a:cs typeface="Times New Roman"/>
                        </a:rPr>
                        <a:t>Femmes algériennes et la guerre de libération nationale, 1954-1962</a:t>
                      </a:r>
                      <a:r>
                        <a:rPr lang="fr-FR" sz="850" u="none" dirty="0">
                          <a:latin typeface="Calibri"/>
                          <a:ea typeface="Calibri"/>
                          <a:cs typeface="Times New Roman"/>
                        </a:rPr>
                        <a:t>, </a:t>
                      </a:r>
                      <a:r>
                        <a:rPr lang="fr-FR" sz="850" u="none" dirty="0" smtClean="0">
                          <a:latin typeface="Calibri"/>
                          <a:ea typeface="Calibri"/>
                          <a:cs typeface="Times New Roman"/>
                        </a:rPr>
                        <a:t>1989</a:t>
                      </a:r>
                      <a:endParaRPr lang="fr-FR" sz="850" u="none" dirty="0">
                        <a:latin typeface="Calibri"/>
                        <a:ea typeface="Calibri"/>
                        <a:cs typeface="Times New Roman"/>
                      </a:endParaRPr>
                    </a:p>
                    <a:p>
                      <a:pPr algn="just">
                        <a:lnSpc>
                          <a:spcPct val="115000"/>
                        </a:lnSpc>
                        <a:spcAft>
                          <a:spcPts val="0"/>
                        </a:spcAft>
                      </a:pPr>
                      <a:r>
                        <a:rPr lang="fr-FR" sz="850" b="1" i="1" dirty="0">
                          <a:latin typeface="Calibri"/>
                          <a:ea typeface="Calibri"/>
                          <a:cs typeface="Times New Roman"/>
                        </a:rPr>
                        <a:t>Hassan </a:t>
                      </a:r>
                      <a:r>
                        <a:rPr lang="fr-FR" sz="850" b="1" i="1" dirty="0" err="1">
                          <a:latin typeface="Calibri"/>
                          <a:ea typeface="Calibri"/>
                          <a:cs typeface="Times New Roman"/>
                        </a:rPr>
                        <a:t>Remaoun</a:t>
                      </a:r>
                      <a:r>
                        <a:rPr lang="fr-FR" sz="850" i="1" dirty="0">
                          <a:latin typeface="Calibri"/>
                          <a:ea typeface="Calibri"/>
                          <a:cs typeface="Times New Roman"/>
                        </a:rPr>
                        <a:t> </a:t>
                      </a:r>
                      <a:r>
                        <a:rPr lang="fr-FR" sz="850" i="1" u="none" dirty="0">
                          <a:latin typeface="Calibri"/>
                          <a:ea typeface="Calibri"/>
                          <a:cs typeface="Times New Roman"/>
                        </a:rPr>
                        <a:t>D'une rive à l'autre : la guerre d'Algérie de la mémoire à l'histoire</a:t>
                      </a:r>
                      <a:r>
                        <a:rPr lang="fr-FR" sz="850" dirty="0">
                          <a:latin typeface="Calibri"/>
                          <a:ea typeface="Calibri"/>
                          <a:cs typeface="Times New Roman"/>
                        </a:rPr>
                        <a:t>, Paris, Syros, 1993</a:t>
                      </a:r>
                    </a:p>
                    <a:p>
                      <a:pPr algn="just">
                        <a:lnSpc>
                          <a:spcPct val="115000"/>
                        </a:lnSpc>
                        <a:spcAft>
                          <a:spcPts val="0"/>
                        </a:spcAft>
                      </a:pPr>
                      <a:r>
                        <a:rPr lang="fr-FR" sz="850" b="1" dirty="0">
                          <a:latin typeface="Calibri"/>
                          <a:ea typeface="Calibri"/>
                          <a:cs typeface="Times New Roman"/>
                        </a:rPr>
                        <a:t>Mahfoud </a:t>
                      </a:r>
                      <a:r>
                        <a:rPr lang="fr-FR" sz="850" b="1" dirty="0" err="1">
                          <a:latin typeface="Calibri"/>
                          <a:ea typeface="Calibri"/>
                          <a:cs typeface="Times New Roman"/>
                        </a:rPr>
                        <a:t>Kaddache</a:t>
                      </a:r>
                      <a:r>
                        <a:rPr lang="fr-FR" sz="850" b="1" dirty="0">
                          <a:latin typeface="Calibri"/>
                          <a:ea typeface="Calibri"/>
                          <a:cs typeface="Times New Roman"/>
                        </a:rPr>
                        <a:t> </a:t>
                      </a:r>
                      <a:r>
                        <a:rPr lang="fr-FR" sz="850" dirty="0">
                          <a:latin typeface="Calibri"/>
                          <a:ea typeface="Calibri"/>
                          <a:cs typeface="Times New Roman"/>
                        </a:rPr>
                        <a:t>: </a:t>
                      </a:r>
                      <a:r>
                        <a:rPr lang="fr-FR" sz="850" i="1" u="none" dirty="0">
                          <a:latin typeface="Calibri"/>
                          <a:ea typeface="Calibri"/>
                          <a:cs typeface="Times New Roman"/>
                        </a:rPr>
                        <a:t>Histoire du nationalisme algérien 1919-1951 : tome 2  </a:t>
                      </a:r>
                      <a:r>
                        <a:rPr lang="fr-FR" sz="850" dirty="0">
                          <a:latin typeface="Calibri"/>
                          <a:ea typeface="Calibri"/>
                          <a:cs typeface="Times New Roman"/>
                        </a:rPr>
                        <a:t>(2003)</a:t>
                      </a:r>
                    </a:p>
                    <a:p>
                      <a:pPr algn="just">
                        <a:lnSpc>
                          <a:spcPct val="115000"/>
                        </a:lnSpc>
                        <a:spcAft>
                          <a:spcPts val="0"/>
                        </a:spcAft>
                      </a:pPr>
                      <a:r>
                        <a:rPr lang="fr-FR" sz="850" dirty="0">
                          <a:latin typeface="Calibri"/>
                          <a:ea typeface="Calibri"/>
                          <a:cs typeface="Times New Roman"/>
                        </a:rPr>
                        <a:t>Mais la guerre civile contre les islamistes à partir de 1992 a rendu très compliqué tout travail de recherche.</a:t>
                      </a:r>
                    </a:p>
                    <a:p>
                      <a:pPr algn="just">
                        <a:lnSpc>
                          <a:spcPct val="115000"/>
                        </a:lnSpc>
                        <a:spcAft>
                          <a:spcPts val="0"/>
                        </a:spcAft>
                      </a:pPr>
                      <a:r>
                        <a:rPr lang="fr-FR" sz="850" dirty="0">
                          <a:latin typeface="Calibri"/>
                          <a:ea typeface="Calibri"/>
                          <a:cs typeface="Times New Roman"/>
                        </a:rPr>
                        <a:t>La presse algérienne rend compte désormais de colloques ou de rencontres organisés en dehors du contrôle de l’état</a:t>
                      </a:r>
                    </a:p>
                    <a:p>
                      <a:pPr algn="just">
                        <a:lnSpc>
                          <a:spcPct val="115000"/>
                        </a:lnSpc>
                        <a:spcAft>
                          <a:spcPts val="0"/>
                        </a:spcAft>
                      </a:pPr>
                      <a:r>
                        <a:rPr lang="fr-FR" sz="850" dirty="0">
                          <a:latin typeface="Calibri"/>
                          <a:ea typeface="Calibri"/>
                          <a:cs typeface="Times New Roman"/>
                        </a:rPr>
                        <a:t>-en 2007, l’INA et la télévision publique algérienne (EPTV), signent un accord de libre accès pour l’Algérie aux documents audiovisuels datant de 1940 à1962. </a:t>
                      </a:r>
                    </a:p>
                    <a:p>
                      <a:pPr algn="just">
                        <a:lnSpc>
                          <a:spcPct val="115000"/>
                        </a:lnSpc>
                        <a:spcAft>
                          <a:spcPts val="0"/>
                        </a:spcAft>
                      </a:pPr>
                      <a:r>
                        <a:rPr lang="fr-FR" sz="850" dirty="0">
                          <a:latin typeface="Calibri"/>
                          <a:ea typeface="Calibri"/>
                          <a:cs typeface="Times New Roman"/>
                        </a:rPr>
                        <a:t>-</a:t>
                      </a:r>
                      <a:r>
                        <a:rPr lang="fr-FR" sz="850" b="1" dirty="0">
                          <a:latin typeface="Calibri"/>
                          <a:ea typeface="Calibri"/>
                          <a:cs typeface="Times New Roman"/>
                        </a:rPr>
                        <a:t>Les archives algériennes continuent d’être inaccessibles au travail des historiens</a:t>
                      </a:r>
                      <a:r>
                        <a:rPr lang="fr-FR" sz="850" dirty="0">
                          <a:latin typeface="Calibri"/>
                          <a:ea typeface="Calibri"/>
                          <a:cs typeface="Times New Roman"/>
                        </a:rPr>
                        <a:t> </a:t>
                      </a:r>
                    </a:p>
                    <a:p>
                      <a:pPr algn="just">
                        <a:lnSpc>
                          <a:spcPct val="115000"/>
                        </a:lnSpc>
                        <a:spcAft>
                          <a:spcPts val="0"/>
                        </a:spcAft>
                      </a:pPr>
                      <a:r>
                        <a:rPr lang="fr-FR" sz="850" b="1" dirty="0">
                          <a:latin typeface="Calibri"/>
                          <a:ea typeface="Calibri"/>
                          <a:cs typeface="Times New Roman"/>
                        </a:rPr>
                        <a:t>La guerre d’Algérie reste un marqueur des relations franco algériennes contemporaines, l’enjeu mémoriel empêche un travail historique serein.</a:t>
                      </a:r>
                      <a:endParaRPr lang="fr-FR" sz="850" dirty="0">
                        <a:latin typeface="Calibri"/>
                        <a:ea typeface="Calibri"/>
                        <a:cs typeface="Times New Roman"/>
                      </a:endParaRPr>
                    </a:p>
                  </a:txBody>
                  <a:tcPr marL="37243" marR="372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836712"/>
            <a:ext cx="8352928" cy="569386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Tx/>
              <a:buChar char="-"/>
            </a:pPr>
            <a:endParaRPr lang="fr-BE" sz="2800" dirty="0"/>
          </a:p>
          <a:p>
            <a:r>
              <a:rPr lang="fr-BE" sz="2800" dirty="0" smtClean="0"/>
              <a:t>-le député UMP des alpes maritimes Lionel Luca dénonçant avant même de l’avoir vu une </a:t>
            </a:r>
            <a:r>
              <a:rPr lang="fr-BE" sz="2800" i="1" dirty="0" smtClean="0"/>
              <a:t>"falsification"</a:t>
            </a:r>
            <a:r>
              <a:rPr lang="fr-BE" sz="2800" dirty="0" smtClean="0"/>
              <a:t> de l’histoire dans son évocation du massacre de Sétif. alerté par des interviews du réalisateur, et craignant que le film ne soit sélectionné sous les couleurs françaises à Cannes, avait saisi courant 2009 le secrétaire d’Etat à la Défense et aux Anciens combattants, Hubert Falco.</a:t>
            </a:r>
          </a:p>
          <a:p>
            <a:r>
              <a:rPr lang="fr-BE" sz="2800" dirty="0" smtClean="0"/>
              <a:t>Ce dernier avait demandé au service historique du ministère de la Défense (SHD) un </a:t>
            </a:r>
            <a:r>
              <a:rPr lang="fr-BE" sz="2800" i="1" dirty="0" smtClean="0"/>
              <a:t>"avis historique"</a:t>
            </a:r>
            <a:r>
              <a:rPr lang="fr-BE" sz="2800" dirty="0" smtClean="0"/>
              <a:t> sur le projet de M. Bouchareb. </a:t>
            </a:r>
          </a:p>
          <a:p>
            <a:endParaRPr lang="fr-BE" sz="2800" dirty="0" smtClean="0"/>
          </a:p>
          <a:p>
            <a:pPr>
              <a:buFontTx/>
              <a:buChar char="-"/>
            </a:pPr>
            <a:endParaRPr lang="fr-FR" sz="2800" dirty="0"/>
          </a:p>
        </p:txBody>
      </p:sp>
      <p:sp>
        <p:nvSpPr>
          <p:cNvPr id="3" name="ZoneTexte 2"/>
          <p:cNvSpPr txBox="1"/>
          <p:nvPr/>
        </p:nvSpPr>
        <p:spPr>
          <a:xfrm>
            <a:off x="683568" y="260648"/>
            <a:ext cx="7776864"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400" dirty="0" smtClean="0"/>
              <a:t>Un film qui provoque le débat avant sa présentation…</a:t>
            </a:r>
            <a:endParaRPr lang="fr-FR" sz="2400" dirty="0"/>
          </a:p>
        </p:txBody>
      </p:sp>
      <p:sp>
        <p:nvSpPr>
          <p:cNvPr id="4" name="Rectangle 3"/>
          <p:cNvSpPr/>
          <p:nvPr/>
        </p:nvSpPr>
        <p:spPr>
          <a:xfrm>
            <a:off x="467544" y="980728"/>
            <a:ext cx="8064896" cy="310854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fr-BE" sz="2800" dirty="0" smtClean="0"/>
              <a:t> - Avant la projection, le film suscite un début de polémique suite à la déclaration de Rachid Bouchareb où il indique qu’« une des ambitions du film est de </a:t>
            </a:r>
            <a:r>
              <a:rPr lang="fr-BE" sz="2800" i="1" dirty="0" smtClean="0"/>
              <a:t>"faire la lumière sur ce pan de l’histoire commune aux deux pays"</a:t>
            </a:r>
            <a:r>
              <a:rPr lang="fr-BE" sz="2800" dirty="0" smtClean="0"/>
              <a:t> et de </a:t>
            </a:r>
            <a:r>
              <a:rPr lang="fr-BE" sz="2800" i="1" dirty="0" smtClean="0"/>
              <a:t>"rétablir une vérité historique confinée dans les coffres"</a:t>
            </a:r>
            <a:r>
              <a:rPr lang="fr-BE" sz="2800" dirty="0" smtClean="0"/>
              <a:t> »</a:t>
            </a:r>
            <a:r>
              <a:rPr lang="fr-BE" sz="2800" baseline="30000" dirty="0" smtClean="0"/>
              <a:t> </a:t>
            </a:r>
            <a:r>
              <a:rPr lang="fr-BE" sz="3200" baseline="30000" dirty="0" smtClean="0"/>
              <a:t>interview</a:t>
            </a:r>
            <a:r>
              <a:rPr lang="fr-BE" sz="2800" dirty="0" smtClean="0"/>
              <a:t> d’El watan juin 2009.</a:t>
            </a:r>
          </a:p>
        </p:txBody>
      </p:sp>
      <p:sp>
        <p:nvSpPr>
          <p:cNvPr id="5" name="Rectangle 4"/>
          <p:cNvSpPr/>
          <p:nvPr/>
        </p:nvSpPr>
        <p:spPr>
          <a:xfrm>
            <a:off x="539552" y="1556792"/>
            <a:ext cx="799288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Tx/>
              <a:buChar char="-"/>
            </a:pPr>
            <a:r>
              <a:rPr lang="fr-BE" sz="2800" dirty="0" smtClean="0"/>
              <a:t>Dès le mois d'octobre 2009, l'hebdomadaire Valeurs actuelles, marqué très à droite, lançait les hostilités en dénonçant « deux heures trente de plaidoyer pro-FLN à 20 millions d'euros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xit" presetSubtype="16" fill="hold" grpId="1" nodeType="clickEffect">
                                  <p:stCondLst>
                                    <p:cond delay="0"/>
                                  </p:stCondLst>
                                  <p:childTnLst>
                                    <p:animEffect transition="out" filter="diamond(in)">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xit" presetSubtype="16" fill="hold" grpId="1" nodeType="clickEffect">
                                  <p:stCondLst>
                                    <p:cond delay="0"/>
                                  </p:stCondLst>
                                  <p:childTnLst>
                                    <p:animEffect transition="out" filter="diamond(in)">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childTnLst>
                                    <p:animEffect transition="out" filter="diamond(in)">
                                      <p:cBhvr>
                                        <p:cTn id="35" dur="500"/>
                                        <p:tgtEl>
                                          <p:spTgt spid="2"/>
                                        </p:tgtEl>
                                      </p:cBhvr>
                                    </p:animEffect>
                                    <p:set>
                                      <p:cBhvr>
                                        <p:cTn id="3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11560" y="188640"/>
            <a:ext cx="7272808"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400" b="1" dirty="0" smtClean="0"/>
              <a:t>L’état interpelé</a:t>
            </a:r>
            <a:endParaRPr lang="fr-FR" sz="2400" b="1" dirty="0"/>
          </a:p>
        </p:txBody>
      </p:sp>
      <p:sp>
        <p:nvSpPr>
          <p:cNvPr id="3" name="ZoneTexte 2"/>
          <p:cNvSpPr txBox="1"/>
          <p:nvPr/>
        </p:nvSpPr>
        <p:spPr>
          <a:xfrm>
            <a:off x="467544" y="908720"/>
            <a:ext cx="8136904"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dirty="0" smtClean="0">
                <a:sym typeface="Wingdings 3"/>
              </a:rPr>
              <a:t></a:t>
            </a:r>
            <a:r>
              <a:rPr lang="fr-FR" dirty="0" smtClean="0"/>
              <a:t>Le ministre de la culture F. Mitterrand : </a:t>
            </a:r>
            <a:r>
              <a:rPr lang="fr-FR" dirty="0"/>
              <a:t>"</a:t>
            </a:r>
            <a:r>
              <a:rPr lang="fr-FR" i="1" dirty="0"/>
              <a:t>J'observe que la plupart de ceux qui en parlent ne l'ont pas vu</a:t>
            </a:r>
            <a:r>
              <a:rPr lang="fr-FR" dirty="0"/>
              <a:t>", a-t-il dit. "</a:t>
            </a:r>
            <a:r>
              <a:rPr lang="fr-FR" i="1" dirty="0"/>
              <a:t>Je le verrai moi-même très prochainement pour me forger une opinion. Les historiens feront aussi ce travail d'analyse, même s'il s'agit d'un film de fiction</a:t>
            </a:r>
            <a:r>
              <a:rPr lang="fr-FR" dirty="0"/>
              <a:t>".</a:t>
            </a:r>
          </a:p>
          <a:p>
            <a:r>
              <a:rPr lang="fr-FR" dirty="0"/>
              <a:t>"</a:t>
            </a:r>
            <a:r>
              <a:rPr lang="fr-FR" i="1" dirty="0"/>
              <a:t>les débats sur le drame de la guerre d'Algérie sont sains, ils nous aident à reconstituer une trame essentielle de notre passé récent</a:t>
            </a:r>
            <a:r>
              <a:rPr lang="fr-FR" dirty="0"/>
              <a:t>".</a:t>
            </a:r>
          </a:p>
          <a:p>
            <a:r>
              <a:rPr lang="fr-FR" dirty="0"/>
              <a:t>"</a:t>
            </a:r>
            <a:r>
              <a:rPr lang="fr-FR" i="1" dirty="0"/>
              <a:t>Les événements tragiques de Sétif sont connus, de nombreux historiens les ont relatés à travers livres et documentaires de </a:t>
            </a:r>
            <a:r>
              <a:rPr lang="fr-FR" i="1" dirty="0" smtClean="0"/>
              <a:t>télévision</a:t>
            </a:r>
            <a:r>
              <a:rPr lang="fr-FR" dirty="0" smtClean="0"/>
              <a:t>« ,</a:t>
            </a:r>
            <a:endParaRPr lang="fr-FR" dirty="0"/>
          </a:p>
        </p:txBody>
      </p:sp>
      <p:sp>
        <p:nvSpPr>
          <p:cNvPr id="4" name="Rectangle 3"/>
          <p:cNvSpPr/>
          <p:nvPr/>
        </p:nvSpPr>
        <p:spPr>
          <a:xfrm>
            <a:off x="467544" y="3501008"/>
            <a:ext cx="8136904" cy="258532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fr-FR" dirty="0" smtClean="0">
                <a:sym typeface="Wingdings 3"/>
              </a:rPr>
              <a:t></a:t>
            </a:r>
            <a:r>
              <a:rPr lang="fr-FR" dirty="0" smtClean="0"/>
              <a:t>Le secrétaire d'Etat à la Défense et aux Anciens combattants, Hubert Falco, a écrit à Lionel Luca pour lui indiquer que le Service historique de la défense (SHD) avait été saisi en juin 2009 afin d'analyser le contenu historique du synopsis de "</a:t>
            </a:r>
            <a:r>
              <a:rPr lang="fr-FR" i="1" dirty="0" smtClean="0"/>
              <a:t>Hors la loi</a:t>
            </a:r>
            <a:r>
              <a:rPr lang="fr-FR" dirty="0" smtClean="0"/>
              <a:t>".</a:t>
            </a:r>
          </a:p>
          <a:p>
            <a:r>
              <a:rPr lang="fr-FR" dirty="0" smtClean="0"/>
              <a:t>Dans son rapport rendu en septembre, le SHD a relevé des "</a:t>
            </a:r>
            <a:r>
              <a:rPr lang="fr-FR" i="1" dirty="0" smtClean="0"/>
              <a:t>inexactitudes pas conformes à l'Histoire</a:t>
            </a:r>
            <a:r>
              <a:rPr lang="fr-FR" dirty="0" smtClean="0"/>
              <a:t>" à propos de Sétif, a-t-on précisé dans l'entourage d'Hubert Falco.</a:t>
            </a:r>
          </a:p>
          <a:p>
            <a:r>
              <a:rPr lang="fr-FR" dirty="0" smtClean="0"/>
              <a:t>"</a:t>
            </a:r>
            <a:r>
              <a:rPr lang="fr-FR" i="1" dirty="0" smtClean="0"/>
              <a:t>Entre le mois de juin et maintenant, le scénario a forcément évolué. Aujourd'hui, personne n'a vu le film ici, donc on ne peut pas se prononcer</a:t>
            </a:r>
            <a:r>
              <a:rPr lang="fr-FR" dirty="0" smtClean="0"/>
              <a:t>", a-t-on ajouté de même source.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923928" y="1773042"/>
            <a:ext cx="2061715" cy="2664070"/>
          </a:xfrm>
          <a:prstGeom prst="rect">
            <a:avLst/>
          </a:prstGeom>
          <a:solidFill>
            <a:srgbClr val="FFFFFF"/>
          </a:solidFill>
          <a:ln w="9525">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fr-FR" sz="11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fr-FR" sz="1100" b="1" dirty="0" smtClean="0">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Présenté à Cannes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le 21 mai 2010</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4" name="Text Box 4"/>
          <p:cNvSpPr txBox="1">
            <a:spLocks noChangeArrowheads="1"/>
          </p:cNvSpPr>
          <p:nvPr/>
        </p:nvSpPr>
        <p:spPr bwMode="auto">
          <a:xfrm>
            <a:off x="395536" y="188640"/>
            <a:ext cx="2648417" cy="915366"/>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réalisateur</a:t>
            </a:r>
            <a:r>
              <a:rPr kumimoji="0" lang="fr-FR" sz="1100" b="0" i="0" u="none" strike="noStrike" cap="none" normalizeH="0" baseline="0" dirty="0" smtClean="0">
                <a:ln>
                  <a:noFill/>
                </a:ln>
                <a:solidFill>
                  <a:schemeClr val="tx1"/>
                </a:solidFill>
                <a:effectLst/>
                <a:latin typeface="Times New Roman" pitchFamily="18" charset="0"/>
              </a:rPr>
              <a:t> : Rachid </a:t>
            </a:r>
            <a:r>
              <a:rPr kumimoji="0" lang="fr-FR" sz="1100" b="0" i="0" u="none" strike="noStrike" cap="none" normalizeH="0" baseline="0" dirty="0" err="1" smtClean="0">
                <a:ln>
                  <a:noFill/>
                </a:ln>
                <a:solidFill>
                  <a:schemeClr val="tx1"/>
                </a:solidFill>
                <a:effectLst/>
                <a:latin typeface="Times New Roman" pitchFamily="18" charset="0"/>
              </a:rPr>
              <a:t>Bouchareb</a:t>
            </a:r>
            <a:r>
              <a:rPr kumimoji="0" lang="fr-FR" sz="1100" b="0" i="0" u="none" strike="noStrike" cap="none" normalizeH="0" baseline="0" dirty="0" smtClean="0">
                <a:ln>
                  <a:noFill/>
                </a:ln>
                <a:solidFill>
                  <a:schemeClr val="tx1"/>
                </a:solidFill>
                <a:effectLst/>
                <a:latin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Une intention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 faire la lumière sur un pan d’histoire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rétablir une vérité historique</a:t>
            </a:r>
            <a:endParaRPr kumimoji="0" lang="fr-FR" sz="1100" b="0" i="0" u="none" strike="noStrike" cap="none" normalizeH="0" baseline="0" dirty="0" smtClean="0">
              <a:ln>
                <a:noFill/>
              </a:ln>
              <a:solidFill>
                <a:schemeClr val="tx1"/>
              </a:solidFill>
              <a:effectLst/>
              <a:latin typeface="Arial" pitchFamily="34" charset="0"/>
            </a:endParaRPr>
          </a:p>
        </p:txBody>
      </p:sp>
      <p:sp>
        <p:nvSpPr>
          <p:cNvPr id="20489" name="Oval 9"/>
          <p:cNvSpPr>
            <a:spLocks noChangeArrowheads="1"/>
          </p:cNvSpPr>
          <p:nvPr/>
        </p:nvSpPr>
        <p:spPr bwMode="auto">
          <a:xfrm>
            <a:off x="3491880" y="188640"/>
            <a:ext cx="2880320" cy="1512168"/>
          </a:xfrm>
          <a:prstGeom prst="ellipse">
            <a:avLst/>
          </a:prstGeom>
          <a:noFill/>
          <a:ln w="38100">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20490" name="Text Box 10"/>
          <p:cNvSpPr txBox="1">
            <a:spLocks noChangeArrowheads="1"/>
          </p:cNvSpPr>
          <p:nvPr/>
        </p:nvSpPr>
        <p:spPr bwMode="auto">
          <a:xfrm>
            <a:off x="34198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ministre de la culture : F. Mitterrand</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Un avis :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une œuvre de fiction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débats qui aident à reconstituer notre passé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 des évènements déjà connus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1" name="Text Box 11"/>
          <p:cNvSpPr txBox="1">
            <a:spLocks noChangeArrowheads="1"/>
          </p:cNvSpPr>
          <p:nvPr/>
        </p:nvSpPr>
        <p:spPr bwMode="auto">
          <a:xfrm>
            <a:off x="5220072" y="4725144"/>
            <a:ext cx="1604543" cy="1944216"/>
          </a:xfrm>
          <a:prstGeom prst="rect">
            <a:avLst/>
          </a:prstGeom>
          <a:solidFill>
            <a:schemeClr val="accent4">
              <a:lumMod val="40000"/>
              <a:lumOff val="60000"/>
            </a:schemeClr>
          </a:solidFill>
          <a:ln>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Times New Roman" pitchFamily="18" charset="0"/>
              </a:rPr>
              <a:t>L’état interpelé</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Le secrétaire d’état aux anciens combattants : H. Falco.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Times New Roman" pitchFamily="18" charset="0"/>
              </a:rPr>
              <a:t>Demande à analyser le contenu auprès du Service historique des armées : un film qui comporte des erreurs.</a:t>
            </a:r>
            <a:endParaRPr kumimoji="0" lang="fr-FR" sz="1800" b="0" i="0" u="none" strike="noStrike" cap="none" normalizeH="0" baseline="0" dirty="0" smtClean="0">
              <a:ln>
                <a:noFill/>
              </a:ln>
              <a:solidFill>
                <a:schemeClr val="tx1"/>
              </a:solidFill>
              <a:effectLst/>
              <a:latin typeface="Arial" pitchFamily="34" charset="0"/>
            </a:endParaRPr>
          </a:p>
        </p:txBody>
      </p:sp>
      <p:sp>
        <p:nvSpPr>
          <p:cNvPr id="20492" name="Text Box 12"/>
          <p:cNvSpPr txBox="1">
            <a:spLocks noChangeArrowheads="1"/>
          </p:cNvSpPr>
          <p:nvPr/>
        </p:nvSpPr>
        <p:spPr bwMode="auto">
          <a:xfrm>
            <a:off x="6732240" y="332656"/>
            <a:ext cx="2251430" cy="63003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smtClean="0">
                <a:ln>
                  <a:noFill/>
                </a:ln>
                <a:solidFill>
                  <a:schemeClr val="tx1"/>
                </a:solidFill>
                <a:effectLst/>
                <a:latin typeface="Times New Roman" pitchFamily="18" charset="0"/>
              </a:rPr>
              <a:t>Un hebdomadaire,</a:t>
            </a:r>
            <a:r>
              <a:rPr kumimoji="0" lang="fr-FR" sz="1100" b="0" i="0" u="none" strike="noStrike" cap="none" normalizeH="0" baseline="0" smtClean="0">
                <a:ln>
                  <a:noFill/>
                </a:ln>
                <a:solidFill>
                  <a:schemeClr val="tx1"/>
                </a:solidFill>
                <a:effectLst/>
                <a:latin typeface="Times New Roman" pitchFamily="18" charset="0"/>
              </a:rPr>
              <a:t> une presse de « droite » : « ce film est un plaidoyer pro FLN »</a:t>
            </a:r>
            <a:endParaRPr kumimoji="0" lang="fr-FR" sz="1100" b="0" i="0" u="none" strike="noStrike" cap="none" normalizeH="0" baseline="0" smtClean="0">
              <a:ln>
                <a:noFill/>
              </a:ln>
              <a:solidFill>
                <a:schemeClr val="tx1"/>
              </a:solidFill>
              <a:effectLst/>
              <a:latin typeface="Arial" pitchFamily="34" charset="0"/>
            </a:endParaRPr>
          </a:p>
        </p:txBody>
      </p:sp>
      <p:sp>
        <p:nvSpPr>
          <p:cNvPr id="20494" name="Text Box 14"/>
          <p:cNvSpPr txBox="1">
            <a:spLocks noChangeArrowheads="1"/>
          </p:cNvSpPr>
          <p:nvPr/>
        </p:nvSpPr>
        <p:spPr bwMode="auto">
          <a:xfrm>
            <a:off x="6732240" y="1196752"/>
            <a:ext cx="2251430" cy="165618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député UMP des alpes maritimes : </a:t>
            </a:r>
            <a:r>
              <a:rPr kumimoji="0" lang="fr-FR" sz="1100" b="1" i="0" u="none" strike="noStrike" cap="none" normalizeH="0" baseline="0" dirty="0" err="1" smtClean="0">
                <a:ln>
                  <a:noFill/>
                </a:ln>
                <a:solidFill>
                  <a:schemeClr val="tx1"/>
                </a:solidFill>
                <a:effectLst/>
                <a:latin typeface="Times New Roman" pitchFamily="18" charset="0"/>
              </a:rPr>
              <a:t>Lionnel</a:t>
            </a:r>
            <a:r>
              <a:rPr kumimoji="0" lang="fr-FR" sz="1100" b="1" i="0" u="none" strike="noStrike" cap="none" normalizeH="0" baseline="0" dirty="0" smtClean="0">
                <a:ln>
                  <a:noFill/>
                </a:ln>
                <a:solidFill>
                  <a:schemeClr val="tx1"/>
                </a:solidFill>
                <a:effectLst/>
                <a:latin typeface="Times New Roman" pitchFamily="18" charset="0"/>
              </a:rPr>
              <a:t> Luca.</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Un  avis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1" i="0" u="none" strike="noStrike" cap="none" normalizeH="0" baseline="0" dirty="0" smtClean="0">
                <a:ln>
                  <a:noFill/>
                </a:ln>
                <a:solidFill>
                  <a:schemeClr val="tx1"/>
                </a:solidFill>
                <a:effectLst/>
                <a:latin typeface="Times New Roman" pitchFamily="18" charset="0"/>
              </a:rPr>
              <a:t> </a:t>
            </a:r>
            <a:r>
              <a:rPr kumimoji="0" lang="fr-FR" sz="1100" b="0" i="0" u="none" strike="noStrike" cap="none" normalizeH="0" baseline="0" dirty="0" smtClean="0">
                <a:ln>
                  <a:noFill/>
                </a:ln>
                <a:solidFill>
                  <a:schemeClr val="tx1"/>
                </a:solidFill>
                <a:effectLst/>
                <a:latin typeface="Times New Roman" pitchFamily="18" charset="0"/>
              </a:rPr>
              <a:t>« - une falsification de l’histoire, </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une vision révisionniste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Times New Roman" pitchFamily="18" charset="0"/>
              </a:rPr>
              <a:t>- pas de  financement de chaines française pour ce film</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Times New Roman" pitchFamily="18" charset="0"/>
              </a:rPr>
              <a:t>- la police française assimilée à la gestapo, l’armée aux SS »</a:t>
            </a:r>
            <a:endParaRPr kumimoji="0" lang="fr-FR" sz="1100" b="0" i="0" u="none" strike="noStrike" cap="none" normalizeH="0" baseline="0" dirty="0" smtClean="0">
              <a:ln>
                <a:noFill/>
              </a:ln>
              <a:solidFill>
                <a:schemeClr val="tx1"/>
              </a:solidFill>
              <a:effectLst/>
              <a:latin typeface="Arial" pitchFamily="34" charset="0"/>
            </a:endParaRPr>
          </a:p>
        </p:txBody>
      </p:sp>
      <p:pic>
        <p:nvPicPr>
          <p:cNvPr id="18" name="il_fi" descr="http://www.radioalgerie.dz/fr/images/stories/hors-la-loi-poster.jpg"/>
          <p:cNvPicPr/>
          <p:nvPr/>
        </p:nvPicPr>
        <p:blipFill>
          <a:blip r:embed="rId2" cstate="print"/>
          <a:srcRect/>
          <a:stretch>
            <a:fillRect/>
          </a:stretch>
        </p:blipFill>
        <p:spPr bwMode="auto">
          <a:xfrm>
            <a:off x="4067944" y="1844824"/>
            <a:ext cx="1656184" cy="2088232"/>
          </a:xfrm>
          <a:prstGeom prst="rect">
            <a:avLst/>
          </a:prstGeom>
          <a:noFill/>
          <a:ln w="9525">
            <a:noFill/>
            <a:miter lim="800000"/>
            <a:headEnd/>
            <a:tailEnd/>
          </a:ln>
        </p:spPr>
      </p:pic>
      <p:sp>
        <p:nvSpPr>
          <p:cNvPr id="20497" name="Rectangle 17"/>
          <p:cNvSpPr>
            <a:spLocks noChangeArrowheads="1"/>
          </p:cNvSpPr>
          <p:nvPr/>
        </p:nvSpPr>
        <p:spPr bwMode="auto">
          <a:xfrm>
            <a:off x="3707904" y="476672"/>
            <a:ext cx="259228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La sortie d’un film sur la guerre d’Algérie, une question qui soulève le débat</a:t>
            </a:r>
            <a:endParaRPr kumimoji="0" lang="fr-FR" sz="7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Un passé qui ne passe pas »</a:t>
            </a:r>
            <a:endParaRPr kumimoji="0" lang="fr-FR"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500"/>
                                        <p:tgtEl>
                                          <p:spTgt spid="204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92"/>
                                        </p:tgtEl>
                                        <p:attrNameLst>
                                          <p:attrName>style.visibility</p:attrName>
                                        </p:attrNameLst>
                                      </p:cBhvr>
                                      <p:to>
                                        <p:strVal val="visible"/>
                                      </p:to>
                                    </p:set>
                                    <p:animEffect transition="in" filter="fade">
                                      <p:cBhvr>
                                        <p:cTn id="12" dur="500"/>
                                        <p:tgtEl>
                                          <p:spTgt spid="204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94"/>
                                        </p:tgtEl>
                                        <p:attrNameLst>
                                          <p:attrName>style.visibility</p:attrName>
                                        </p:attrNameLst>
                                      </p:cBhvr>
                                      <p:to>
                                        <p:strVal val="visible"/>
                                      </p:to>
                                    </p:set>
                                    <p:animEffect transition="in" filter="fade">
                                      <p:cBhvr>
                                        <p:cTn id="17" dur="500"/>
                                        <p:tgtEl>
                                          <p:spTgt spid="20494"/>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0490"/>
                                        </p:tgtEl>
                                        <p:attrNameLst>
                                          <p:attrName>style.visibility</p:attrName>
                                        </p:attrNameLst>
                                      </p:cBhvr>
                                      <p:to>
                                        <p:strVal val="visible"/>
                                      </p:to>
                                    </p:set>
                                    <p:anim calcmode="lin" valueType="num">
                                      <p:cBhvr>
                                        <p:cTn id="22" dur="500" fill="hold"/>
                                        <p:tgtEl>
                                          <p:spTgt spid="20490"/>
                                        </p:tgtEl>
                                        <p:attrNameLst>
                                          <p:attrName>ppt_w</p:attrName>
                                        </p:attrNameLst>
                                      </p:cBhvr>
                                      <p:tavLst>
                                        <p:tav tm="0">
                                          <p:val>
                                            <p:fltVal val="0"/>
                                          </p:val>
                                        </p:tav>
                                        <p:tav tm="100000">
                                          <p:val>
                                            <p:strVal val="#ppt_w"/>
                                          </p:val>
                                        </p:tav>
                                      </p:tavLst>
                                    </p:anim>
                                    <p:anim calcmode="lin" valueType="num">
                                      <p:cBhvr>
                                        <p:cTn id="23" dur="500" fill="hold"/>
                                        <p:tgtEl>
                                          <p:spTgt spid="20490"/>
                                        </p:tgtEl>
                                        <p:attrNameLst>
                                          <p:attrName>ppt_h</p:attrName>
                                        </p:attrNameLst>
                                      </p:cBhvr>
                                      <p:tavLst>
                                        <p:tav tm="0">
                                          <p:val>
                                            <p:fltVal val="0"/>
                                          </p:val>
                                        </p:tav>
                                        <p:tav tm="100000">
                                          <p:val>
                                            <p:strVal val="#ppt_h"/>
                                          </p:val>
                                        </p:tav>
                                      </p:tavLst>
                                    </p:anim>
                                    <p:animEffect transition="in" filter="fade">
                                      <p:cBhvr>
                                        <p:cTn id="24" dur="500"/>
                                        <p:tgtEl>
                                          <p:spTgt spid="2049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0491"/>
                                        </p:tgtEl>
                                        <p:attrNameLst>
                                          <p:attrName>style.visibility</p:attrName>
                                        </p:attrNameLst>
                                      </p:cBhvr>
                                      <p:to>
                                        <p:strVal val="visible"/>
                                      </p:to>
                                    </p:set>
                                    <p:anim calcmode="lin" valueType="num">
                                      <p:cBhvr>
                                        <p:cTn id="29" dur="500" fill="hold"/>
                                        <p:tgtEl>
                                          <p:spTgt spid="20491"/>
                                        </p:tgtEl>
                                        <p:attrNameLst>
                                          <p:attrName>ppt_w</p:attrName>
                                        </p:attrNameLst>
                                      </p:cBhvr>
                                      <p:tavLst>
                                        <p:tav tm="0">
                                          <p:val>
                                            <p:fltVal val="0"/>
                                          </p:val>
                                        </p:tav>
                                        <p:tav tm="100000">
                                          <p:val>
                                            <p:strVal val="#ppt_w"/>
                                          </p:val>
                                        </p:tav>
                                      </p:tavLst>
                                    </p:anim>
                                    <p:anim calcmode="lin" valueType="num">
                                      <p:cBhvr>
                                        <p:cTn id="30" dur="500" fill="hold"/>
                                        <p:tgtEl>
                                          <p:spTgt spid="20491"/>
                                        </p:tgtEl>
                                        <p:attrNameLst>
                                          <p:attrName>ppt_h</p:attrName>
                                        </p:attrNameLst>
                                      </p:cBhvr>
                                      <p:tavLst>
                                        <p:tav tm="0">
                                          <p:val>
                                            <p:fltVal val="0"/>
                                          </p:val>
                                        </p:tav>
                                        <p:tav tm="100000">
                                          <p:val>
                                            <p:strVal val="#ppt_h"/>
                                          </p:val>
                                        </p:tav>
                                      </p:tavLst>
                                    </p:anim>
                                    <p:animEffect transition="in" filter="fade">
                                      <p:cBhvr>
                                        <p:cTn id="31" dur="500"/>
                                        <p:tgtEl>
                                          <p:spTgt spid="20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90" grpId="0" animBg="1"/>
      <p:bldP spid="20491" grpId="0" animBg="1"/>
      <p:bldP spid="20492" grpId="0" animBg="1"/>
      <p:bldP spid="204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95536" y="908720"/>
            <a:ext cx="8208912" cy="563231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BE" sz="2400" b="1" dirty="0" smtClean="0"/>
              <a:t>Le film de Rachid Bouchareb déclenche l’ire de l’extrême droite</a:t>
            </a:r>
            <a:endParaRPr lang="fr-BE" sz="2400" dirty="0" smtClean="0"/>
          </a:p>
          <a:p>
            <a:r>
              <a:rPr lang="fr-BE" sz="2400" dirty="0" smtClean="0"/>
              <a:t>[courrierinternational.com, le 28 avril 2010]</a:t>
            </a:r>
          </a:p>
          <a:p>
            <a:endParaRPr lang="fr-BE" sz="2400" dirty="0" smtClean="0"/>
          </a:p>
          <a:p>
            <a:r>
              <a:rPr lang="fr-BE" sz="2400" dirty="0" smtClean="0"/>
              <a:t>« Sa sélection pour représenter l’Algérie au prochain Festival de Cannes a provoqué la colère des nostalgiques de l’Algérie française. </a:t>
            </a:r>
          </a:p>
          <a:p>
            <a:r>
              <a:rPr lang="fr-BE" sz="2400" dirty="0" smtClean="0"/>
              <a:t>Un comité intitulé </a:t>
            </a:r>
            <a:r>
              <a:rPr lang="fr-BE" sz="2400" b="1" dirty="0" smtClean="0"/>
              <a:t>Pour la vérité historique </a:t>
            </a:r>
            <a:r>
              <a:rPr lang="fr-BE" sz="2400" dirty="0" smtClean="0"/>
              <a:t>– Cannes 2010 a décidé de </a:t>
            </a:r>
            <a:r>
              <a:rPr lang="fr-BE" sz="2400" i="1" dirty="0" smtClean="0"/>
              <a:t>"lancer des actions spectaculaires contre la présence algérienne à Cannes et l’équipe du film du réalisateur algérien"</a:t>
            </a:r>
            <a:r>
              <a:rPr lang="fr-BE" sz="2400" dirty="0" smtClean="0"/>
              <a:t>, rapporte le quotidien d’Alger </a:t>
            </a:r>
            <a:r>
              <a:rPr lang="fr-BE" sz="2400" i="1" dirty="0" smtClean="0"/>
              <a:t>L’Expression</a:t>
            </a:r>
            <a:r>
              <a:rPr lang="fr-BE" sz="2400" dirty="0" smtClean="0"/>
              <a:t>. </a:t>
            </a:r>
          </a:p>
          <a:p>
            <a:r>
              <a:rPr lang="fr-BE" sz="2400" dirty="0" smtClean="0"/>
              <a:t>Le comité reproche entre autres à Bouchareb de rouvrir les blessures de la guerre et de fausser l’Histoire. Il compte organiser une grande manifestation patriotique française à Cannes, pendant le festival.</a:t>
            </a:r>
          </a:p>
          <a:p>
            <a:endParaRPr lang="fr-FR" sz="2400" dirty="0"/>
          </a:p>
        </p:txBody>
      </p:sp>
      <p:sp>
        <p:nvSpPr>
          <p:cNvPr id="4" name="ZoneTexte 3"/>
          <p:cNvSpPr txBox="1"/>
          <p:nvPr/>
        </p:nvSpPr>
        <p:spPr>
          <a:xfrm>
            <a:off x="539552" y="260648"/>
            <a:ext cx="7848872" cy="46166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sz="2400" dirty="0" smtClean="0"/>
              <a:t>Des manifestations au moment du festival de Cannes</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1.lemde.fr/image/2010/05/21/952x633.47368421053/1361240_6_33cd_manifestation-a-cannes-contre-le-film-de-rachid.jpg"/>
          <p:cNvPicPr>
            <a:picLocks noChangeAspect="1" noChangeArrowheads="1"/>
          </p:cNvPicPr>
          <p:nvPr/>
        </p:nvPicPr>
        <p:blipFill>
          <a:blip r:embed="rId2" cstate="print"/>
          <a:srcRect/>
          <a:stretch>
            <a:fillRect/>
          </a:stretch>
        </p:blipFill>
        <p:spPr bwMode="auto">
          <a:xfrm>
            <a:off x="755576" y="1124744"/>
            <a:ext cx="5976664" cy="3978159"/>
          </a:xfrm>
          <a:prstGeom prst="rect">
            <a:avLst/>
          </a:prstGeom>
          <a:noFill/>
        </p:spPr>
      </p:pic>
      <p:sp>
        <p:nvSpPr>
          <p:cNvPr id="3" name="Rectangle 2"/>
          <p:cNvSpPr/>
          <p:nvPr/>
        </p:nvSpPr>
        <p:spPr>
          <a:xfrm>
            <a:off x="323528" y="5157192"/>
            <a:ext cx="8424936" cy="1415772"/>
          </a:xfrm>
          <a:prstGeom prst="rect">
            <a:avLst/>
          </a:prstGeom>
        </p:spPr>
        <p:txBody>
          <a:bodyPr wrap="square">
            <a:spAutoFit/>
          </a:bodyPr>
          <a:lstStyle/>
          <a:p>
            <a:r>
              <a:rPr lang="fr-BE" dirty="0" smtClean="0"/>
              <a:t>Environ 1 200 manifestants, selon la police, se sont rassemblés vendredi 21 mai à Cannes pour rendre hommage aux </a:t>
            </a:r>
            <a:r>
              <a:rPr lang="fr-BE" i="1" dirty="0" smtClean="0"/>
              <a:t>"victimes françaises"</a:t>
            </a:r>
            <a:r>
              <a:rPr lang="fr-BE" dirty="0" smtClean="0"/>
              <a:t> de la guerre d'Algérie et des massacres de Sétif, le jour où le film </a:t>
            </a:r>
            <a:r>
              <a:rPr lang="fr-BE" i="1" dirty="0" smtClean="0"/>
              <a:t>Hors-la-loi</a:t>
            </a:r>
            <a:r>
              <a:rPr lang="fr-BE" dirty="0" smtClean="0"/>
              <a:t>, objet d'une polémique, est présenté au Festival de Cannes.</a:t>
            </a:r>
            <a:br>
              <a:rPr lang="fr-BE" dirty="0" smtClean="0"/>
            </a:br>
            <a:r>
              <a:rPr lang="fr-BE" sz="1400" dirty="0" smtClean="0"/>
              <a:t>Crédits : AFP/ANNE-CHRISTINE POUJOULAT / ANNE-CHRISTINE POUJOULAT</a:t>
            </a:r>
            <a:endParaRPr lang="fr-FR" sz="1400" dirty="0"/>
          </a:p>
        </p:txBody>
      </p:sp>
      <p:sp>
        <p:nvSpPr>
          <p:cNvPr id="4" name="Rectangle 3"/>
          <p:cNvSpPr/>
          <p:nvPr/>
        </p:nvSpPr>
        <p:spPr>
          <a:xfrm>
            <a:off x="467544" y="332656"/>
            <a:ext cx="8136904" cy="677108"/>
          </a:xfrm>
          <a:prstGeom prst="rect">
            <a:avLst/>
          </a:prstGeom>
        </p:spPr>
        <p:txBody>
          <a:bodyPr wrap="square">
            <a:spAutoFit/>
          </a:bodyPr>
          <a:lstStyle/>
          <a:p>
            <a:r>
              <a:rPr lang="fr-BE" sz="2400" b="1" dirty="0" smtClean="0"/>
              <a:t>Le film "Hors-la-loi" fait polémique à Cannes</a:t>
            </a:r>
          </a:p>
          <a:p>
            <a:r>
              <a:rPr lang="fr-BE" sz="1400" dirty="0" smtClean="0"/>
              <a:t>Le Monde.fr | 21.05.10 | 16h42</a:t>
            </a:r>
            <a:endParaRPr lang="fr-FR" sz="1400" dirty="0"/>
          </a:p>
        </p:txBody>
      </p:sp>
      <p:sp>
        <p:nvSpPr>
          <p:cNvPr id="5" name="Rectangle 4">
            <a:hlinkClick r:id="rId3" action="ppaction://hlinkfile"/>
          </p:cNvPr>
          <p:cNvSpPr/>
          <p:nvPr/>
        </p:nvSpPr>
        <p:spPr>
          <a:xfrm>
            <a:off x="7092280" y="2564904"/>
            <a:ext cx="1800200" cy="2016224"/>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fr-FR" dirty="0" smtClean="0"/>
              <a:t>Vidéo</a:t>
            </a:r>
          </a:p>
          <a:p>
            <a:pPr algn="ctr"/>
            <a:r>
              <a:rPr lang="fr-FR" dirty="0" smtClean="0">
                <a:solidFill>
                  <a:schemeClr val="bg1"/>
                </a:solidFill>
                <a:hlinkClick r:id="rId4"/>
              </a:rPr>
              <a:t>http://</a:t>
            </a:r>
            <a:r>
              <a:rPr lang="fr-FR" dirty="0" smtClean="0">
                <a:solidFill>
                  <a:schemeClr val="bg1"/>
                </a:solidFill>
                <a:hlinkClick r:id="rId4"/>
              </a:rPr>
              <a:t>www.dailymotion.com/video/xgeof9_polemique-sur-la-croisette_news</a:t>
            </a:r>
            <a:endParaRPr lang="fr-FR" dirty="0" smtClean="0">
              <a:solidFill>
                <a:schemeClr val="bg1"/>
              </a:solidFill>
            </a:endParaRPr>
          </a:p>
          <a:p>
            <a:pPr algn="ctr"/>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149080"/>
            <a:ext cx="8496944" cy="1200329"/>
          </a:xfrm>
          <a:prstGeom prst="rect">
            <a:avLst/>
          </a:prstGeom>
        </p:spPr>
        <p:txBody>
          <a:bodyPr wrap="square">
            <a:spAutoFit/>
          </a:bodyPr>
          <a:lstStyle/>
          <a:p>
            <a:r>
              <a:rPr lang="fr-BE" dirty="0" smtClean="0"/>
              <a:t>Parmi les manifestants réunis devant le monument aux morts de l'hôtel de ville figuraient plusieurs élus UMP dont le député et maire de Cannes, Bernard Brochand, et environ soixante-dix anciens combattants portant des drapeaux français ainsi que des représentants d'associations de harkis ou de pieds-noirs.</a:t>
            </a:r>
            <a:endParaRPr lang="fr-FR" dirty="0"/>
          </a:p>
        </p:txBody>
      </p:sp>
      <p:pic>
        <p:nvPicPr>
          <p:cNvPr id="2050" name="Picture 2" descr="http://s2.lemde.fr/image/2010/05/21/952x633.47368421053/1361242_6_0d08_manifestation-a-cannes-contre-le-film-de-rachid.jpg"/>
          <p:cNvPicPr>
            <a:picLocks noChangeAspect="1" noChangeArrowheads="1"/>
          </p:cNvPicPr>
          <p:nvPr/>
        </p:nvPicPr>
        <p:blipFill>
          <a:blip r:embed="rId2" cstate="print"/>
          <a:srcRect/>
          <a:stretch>
            <a:fillRect/>
          </a:stretch>
        </p:blipFill>
        <p:spPr bwMode="auto">
          <a:xfrm>
            <a:off x="611560" y="116632"/>
            <a:ext cx="5950044" cy="3960440"/>
          </a:xfrm>
          <a:prstGeom prst="rect">
            <a:avLst/>
          </a:prstGeom>
          <a:noFill/>
        </p:spPr>
      </p:pic>
      <p:sp>
        <p:nvSpPr>
          <p:cNvPr id="4" name="Rectangle 3"/>
          <p:cNvSpPr/>
          <p:nvPr/>
        </p:nvSpPr>
        <p:spPr>
          <a:xfrm>
            <a:off x="251520" y="5380672"/>
            <a:ext cx="8712968" cy="1477328"/>
          </a:xfrm>
          <a:prstGeom prst="rect">
            <a:avLst/>
          </a:prstGeom>
        </p:spPr>
        <p:txBody>
          <a:bodyPr wrap="square">
            <a:spAutoFit/>
          </a:bodyPr>
          <a:lstStyle/>
          <a:p>
            <a:r>
              <a:rPr lang="fr-BE" dirty="0" smtClean="0"/>
              <a:t>La </a:t>
            </a:r>
            <a:r>
              <a:rPr lang="fr-BE" i="1" dirty="0" smtClean="0"/>
              <a:t>"cérémonie du souvenir organisée en hommage aux victimes françaises de la guerre d'Algérie a été voulue par la municipalité de Cannes afin de marquer (...) son attachement à la mémoire de nos compatriotes civils et militaires et des hommes des forces supplétives tombés au cours des événements de Sétif"</a:t>
            </a:r>
            <a:r>
              <a:rPr lang="fr-BE" dirty="0" smtClean="0"/>
              <a:t>, selon un communiqué de la mairie lu aux participants.</a:t>
            </a:r>
          </a:p>
        </p:txBody>
      </p:sp>
      <p:sp>
        <p:nvSpPr>
          <p:cNvPr id="5" name="Rectangle 4"/>
          <p:cNvSpPr/>
          <p:nvPr/>
        </p:nvSpPr>
        <p:spPr>
          <a:xfrm>
            <a:off x="6732240" y="3789040"/>
            <a:ext cx="2012089" cy="261610"/>
          </a:xfrm>
          <a:prstGeom prst="rect">
            <a:avLst/>
          </a:prstGeom>
        </p:spPr>
        <p:style>
          <a:lnRef idx="0">
            <a:schemeClr val="accent5"/>
          </a:lnRef>
          <a:fillRef idx="3">
            <a:schemeClr val="accent5"/>
          </a:fillRef>
          <a:effectRef idx="3">
            <a:schemeClr val="accent5"/>
          </a:effectRef>
          <a:fontRef idx="minor">
            <a:schemeClr val="lt1"/>
          </a:fontRef>
        </p:style>
        <p:txBody>
          <a:bodyPr wrap="none">
            <a:spAutoFit/>
          </a:bodyPr>
          <a:lstStyle/>
          <a:p>
            <a:r>
              <a:rPr lang="fr-BE" sz="1100" dirty="0" smtClean="0"/>
              <a:t>Le Monde.fr | 21.05.10 | 16h42</a:t>
            </a:r>
            <a:endParaRPr lang="fr-FR"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2813</Words>
  <Application>Microsoft Office PowerPoint</Application>
  <PresentationFormat>Affichage à l'écran (4:3)</PresentationFormat>
  <Paragraphs>431</Paragraphs>
  <Slides>35</Slides>
  <Notes>0</Notes>
  <HiddenSlides>0</HiddenSlides>
  <MMClips>0</MMClips>
  <ScaleCrop>false</ScaleCrop>
  <HeadingPairs>
    <vt:vector size="4" baseType="variant">
      <vt:variant>
        <vt:lpstr>Thème</vt:lpstr>
      </vt:variant>
      <vt:variant>
        <vt:i4>1</vt:i4>
      </vt:variant>
      <vt:variant>
        <vt:lpstr>Titres des diapositives</vt:lpstr>
      </vt:variant>
      <vt:variant>
        <vt:i4>35</vt:i4>
      </vt:variant>
    </vt:vector>
  </HeadingPairs>
  <TitlesOfParts>
    <vt:vector size="36" baseType="lpstr">
      <vt:lpstr>Thème Office</vt:lpstr>
      <vt:lpstr>Un évènement contemporain qui fait polémique</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vector>
  </TitlesOfParts>
  <Company>Famille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vincent</dc:creator>
  <cp:lastModifiedBy>vincent</cp:lastModifiedBy>
  <cp:revision>73</cp:revision>
  <dcterms:created xsi:type="dcterms:W3CDTF">2012-06-10T09:22:51Z</dcterms:created>
  <dcterms:modified xsi:type="dcterms:W3CDTF">2012-06-15T22:04:33Z</dcterms:modified>
</cp:coreProperties>
</file>