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4"/>
  </p:notesMasterIdLst>
  <p:sldIdLst>
    <p:sldId id="256" r:id="rId2"/>
    <p:sldId id="289" r:id="rId3"/>
    <p:sldId id="293" r:id="rId4"/>
    <p:sldId id="290" r:id="rId5"/>
    <p:sldId id="294" r:id="rId6"/>
    <p:sldId id="295" r:id="rId7"/>
    <p:sldId id="291" r:id="rId8"/>
    <p:sldId id="296" r:id="rId9"/>
    <p:sldId id="297" r:id="rId10"/>
    <p:sldId id="292" r:id="rId11"/>
    <p:sldId id="268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88" r:id="rId24"/>
    <p:sldId id="286" r:id="rId25"/>
    <p:sldId id="287" r:id="rId26"/>
    <p:sldId id="269" r:id="rId27"/>
    <p:sldId id="270" r:id="rId28"/>
    <p:sldId id="272" r:id="rId29"/>
    <p:sldId id="271" r:id="rId30"/>
    <p:sldId id="273" r:id="rId31"/>
    <p:sldId id="274" r:id="rId32"/>
    <p:sldId id="275" r:id="rId33"/>
    <p:sldId id="276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284" r:id="rId45"/>
    <p:sldId id="277" r:id="rId46"/>
    <p:sldId id="278" r:id="rId47"/>
    <p:sldId id="279" r:id="rId48"/>
    <p:sldId id="280" r:id="rId49"/>
    <p:sldId id="281" r:id="rId50"/>
    <p:sldId id="282" r:id="rId51"/>
    <p:sldId id="283" r:id="rId52"/>
    <p:sldId id="285" r:id="rId5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8" d="100"/>
          <a:sy n="48" d="100"/>
        </p:scale>
        <p:origin x="-103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notesMaster" Target="notesMasters/notesMaster1.xml"/><Relationship Id="rId55" Type="http://schemas.openxmlformats.org/officeDocument/2006/relationships/printerSettings" Target="printerSettings/printerSettings1.bin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561A9-8F28-F048-B15A-CFFA12C022ED}" type="datetimeFigureOut">
              <a:rPr lang="fr-FR" smtClean="0"/>
              <a:t>19/09/12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24BD0-8B61-394C-87AD-50813542131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854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>
              <a:latin typeface="Calibri" charset="0"/>
            </a:endParaRPr>
          </a:p>
        </p:txBody>
      </p:sp>
      <p:sp>
        <p:nvSpPr>
          <p:cNvPr id="1843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9EE6FF1-4B64-004F-A6A1-9871E3A44D50}" type="slidenum">
              <a:rPr lang="fr-FR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>
              <a:latin typeface="Calibri" charset="0"/>
            </a:endParaRPr>
          </a:p>
        </p:txBody>
      </p:sp>
      <p:sp>
        <p:nvSpPr>
          <p:cNvPr id="2048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AE230A7B-EB3C-B048-81A4-36E6332D412B}" type="slidenum">
              <a:rPr lang="fr-FR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>
              <a:latin typeface="Calibri" charset="0"/>
            </a:endParaRPr>
          </a:p>
        </p:txBody>
      </p:sp>
      <p:sp>
        <p:nvSpPr>
          <p:cNvPr id="2253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91E3189-18CD-C547-A1F6-FD673DBF7922}" type="slidenum">
              <a:rPr lang="fr-FR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latin typeface="Calibri" charset="0"/>
            </a:endParaRPr>
          </a:p>
        </p:txBody>
      </p:sp>
      <p:sp>
        <p:nvSpPr>
          <p:cNvPr id="307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C8A73EE-F7DD-3D46-A6A3-40F130F21DB8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latin typeface="Calibri" charset="0"/>
            </a:endParaRPr>
          </a:p>
        </p:txBody>
      </p:sp>
      <p:sp>
        <p:nvSpPr>
          <p:cNvPr id="512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CE7804F-3C2A-DE45-A3BF-7C374AF38A44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1D3E-7428-D44D-A521-EA8E74E55302}" type="datetimeFigureOut">
              <a:rPr lang="fr-FR" smtClean="0"/>
              <a:t>19/09/12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30A69-63FF-9C43-9560-B08EDF4D500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881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1D3E-7428-D44D-A521-EA8E74E55302}" type="datetimeFigureOut">
              <a:rPr lang="fr-FR" smtClean="0"/>
              <a:t>19/09/12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30A69-63FF-9C43-9560-B08EDF4D500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1385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1D3E-7428-D44D-A521-EA8E74E55302}" type="datetimeFigureOut">
              <a:rPr lang="fr-FR" smtClean="0"/>
              <a:t>19/09/12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30A69-63FF-9C43-9560-B08EDF4D500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809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1D3E-7428-D44D-A521-EA8E74E55302}" type="datetimeFigureOut">
              <a:rPr lang="fr-FR" smtClean="0"/>
              <a:t>19/09/12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30A69-63FF-9C43-9560-B08EDF4D500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127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1D3E-7428-D44D-A521-EA8E74E55302}" type="datetimeFigureOut">
              <a:rPr lang="fr-FR" smtClean="0"/>
              <a:t>19/09/12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30A69-63FF-9C43-9560-B08EDF4D500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247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1D3E-7428-D44D-A521-EA8E74E55302}" type="datetimeFigureOut">
              <a:rPr lang="fr-FR" smtClean="0"/>
              <a:t>19/09/12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30A69-63FF-9C43-9560-B08EDF4D500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601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1D3E-7428-D44D-A521-EA8E74E55302}" type="datetimeFigureOut">
              <a:rPr lang="fr-FR" smtClean="0"/>
              <a:t>19/09/12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30A69-63FF-9C43-9560-B08EDF4D500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10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1D3E-7428-D44D-A521-EA8E74E55302}" type="datetimeFigureOut">
              <a:rPr lang="fr-FR" smtClean="0"/>
              <a:t>19/09/12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30A69-63FF-9C43-9560-B08EDF4D500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8866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1D3E-7428-D44D-A521-EA8E74E55302}" type="datetimeFigureOut">
              <a:rPr lang="fr-FR" smtClean="0"/>
              <a:t>19/09/12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30A69-63FF-9C43-9560-B08EDF4D500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836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1D3E-7428-D44D-A521-EA8E74E55302}" type="datetimeFigureOut">
              <a:rPr lang="fr-FR" smtClean="0"/>
              <a:t>19/09/12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30A69-63FF-9C43-9560-B08EDF4D500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438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1D3E-7428-D44D-A521-EA8E74E55302}" type="datetimeFigureOut">
              <a:rPr lang="fr-FR" smtClean="0"/>
              <a:t>19/09/12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30A69-63FF-9C43-9560-B08EDF4D500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604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31D3E-7428-D44D-A521-EA8E74E55302}" type="datetimeFigureOut">
              <a:rPr lang="fr-FR" smtClean="0"/>
              <a:t>19/09/12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30A69-63FF-9C43-9560-B08EDF4D500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36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BAC GT EPS 2012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CHAPN DU 5 JUIN 2012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7085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>
                <a:solidFill>
                  <a:schemeClr val="accent1"/>
                </a:solidFill>
                <a:latin typeface="Calibri" charset="0"/>
              </a:rPr>
              <a:t>EPS RAPPEL</a:t>
            </a:r>
            <a:br>
              <a:rPr lang="fr-FR" sz="3200">
                <a:solidFill>
                  <a:schemeClr val="accent1"/>
                </a:solidFill>
                <a:latin typeface="Calibri" charset="0"/>
              </a:rPr>
            </a:br>
            <a:r>
              <a:rPr lang="fr-FR" sz="3200">
                <a:solidFill>
                  <a:schemeClr val="accent1"/>
                </a:solidFill>
                <a:latin typeface="Calibri" charset="0"/>
              </a:rPr>
              <a:t>compétences méthodologiques et sociales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fr-FR" sz="2000" b="1" dirty="0" smtClean="0">
                <a:ea typeface="+mn-ea"/>
                <a:cs typeface="+mn-cs"/>
              </a:rPr>
              <a:t>S</a:t>
            </a:r>
            <a:r>
              <a:rPr lang="ja-JP" altLang="fr-FR" sz="2000" b="1" dirty="0" smtClean="0">
                <a:ea typeface="+mn-ea"/>
                <a:cs typeface="+mn-cs"/>
              </a:rPr>
              <a:t>’</a:t>
            </a:r>
            <a:r>
              <a:rPr lang="fr-FR" sz="2000" b="1" dirty="0" smtClean="0">
                <a:ea typeface="+mn-ea"/>
                <a:cs typeface="+mn-cs"/>
              </a:rPr>
              <a:t>engager </a:t>
            </a:r>
            <a:r>
              <a:rPr lang="fr-FR" sz="2000" b="1" dirty="0">
                <a:ea typeface="+mn-ea"/>
                <a:cs typeface="+mn-cs"/>
              </a:rPr>
              <a:t>lucidement dans la </a:t>
            </a:r>
            <a:r>
              <a:rPr lang="fr-FR" sz="2000" b="1" dirty="0" smtClean="0">
                <a:ea typeface="+mn-ea"/>
                <a:cs typeface="+mn-cs"/>
              </a:rPr>
              <a:t>pratique, </a:t>
            </a:r>
            <a:r>
              <a:rPr lang="fr-FR" sz="2000" dirty="0" smtClean="0">
                <a:ea typeface="+mn-ea"/>
                <a:cs typeface="+mn-cs"/>
              </a:rPr>
              <a:t>(</a:t>
            </a:r>
            <a:r>
              <a:rPr lang="fr-FR" sz="2000" dirty="0">
                <a:ea typeface="+mn-ea"/>
                <a:cs typeface="+mn-cs"/>
              </a:rPr>
              <a:t>se préparer à l</a:t>
            </a:r>
            <a:r>
              <a:rPr lang="ja-JP" altLang="fr-FR" sz="2000" dirty="0">
                <a:ea typeface="+mn-ea"/>
                <a:cs typeface="+mn-cs"/>
              </a:rPr>
              <a:t>’</a:t>
            </a:r>
            <a:r>
              <a:rPr lang="fr-FR" sz="2000" dirty="0">
                <a:ea typeface="+mn-ea"/>
                <a:cs typeface="+mn-cs"/>
              </a:rPr>
              <a:t>effort, connaître ses limites</a:t>
            </a:r>
            <a:r>
              <a:rPr lang="fr-FR" sz="2000" dirty="0" smtClean="0">
                <a:ea typeface="+mn-ea"/>
                <a:cs typeface="+mn-cs"/>
              </a:rPr>
              <a:t>,, connaître </a:t>
            </a:r>
            <a:r>
              <a:rPr lang="fr-FR" sz="2000" dirty="0">
                <a:ea typeface="+mn-ea"/>
                <a:cs typeface="+mn-cs"/>
              </a:rPr>
              <a:t>et maîtriser les risques, </a:t>
            </a:r>
            <a:r>
              <a:rPr lang="fr-FR" sz="2000" dirty="0" smtClean="0">
                <a:ea typeface="+mn-ea"/>
                <a:cs typeface="+mn-cs"/>
              </a:rPr>
              <a:t>se </a:t>
            </a:r>
            <a:r>
              <a:rPr lang="fr-FR" sz="2000" dirty="0">
                <a:ea typeface="+mn-ea"/>
                <a:cs typeface="+mn-cs"/>
              </a:rPr>
              <a:t>préserver des traumatismes, </a:t>
            </a:r>
            <a:r>
              <a:rPr lang="fr-FR" sz="2000" dirty="0" smtClean="0">
                <a:ea typeface="+mn-ea"/>
                <a:cs typeface="+mn-cs"/>
              </a:rPr>
              <a:t> récupérer</a:t>
            </a:r>
            <a:r>
              <a:rPr lang="fr-FR" sz="2000" dirty="0">
                <a:ea typeface="+mn-ea"/>
                <a:cs typeface="+mn-cs"/>
              </a:rPr>
              <a:t>, apprécier les effets de </a:t>
            </a:r>
            <a:r>
              <a:rPr lang="fr-FR" sz="2000" dirty="0" smtClean="0">
                <a:ea typeface="+mn-ea"/>
                <a:cs typeface="+mn-cs"/>
              </a:rPr>
              <a:t>l</a:t>
            </a:r>
            <a:r>
              <a:rPr lang="ja-JP" altLang="fr-FR" sz="2000" dirty="0" smtClean="0">
                <a:ea typeface="+mn-ea"/>
                <a:cs typeface="+mn-cs"/>
              </a:rPr>
              <a:t>’</a:t>
            </a:r>
            <a:r>
              <a:rPr lang="fr-FR" sz="2000" dirty="0" smtClean="0">
                <a:ea typeface="+mn-ea"/>
                <a:cs typeface="+mn-cs"/>
              </a:rPr>
              <a:t>activité</a:t>
            </a:r>
            <a:r>
              <a:rPr lang="fr-FR" sz="2000" b="1" dirty="0" smtClean="0">
                <a:ea typeface="+mn-ea"/>
                <a:cs typeface="+mn-cs"/>
              </a:rPr>
              <a:t>.</a:t>
            </a:r>
          </a:p>
          <a:p>
            <a:pPr algn="ctr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fr-FR" sz="2000" b="1" i="1" dirty="0">
              <a:ea typeface="+mn-ea"/>
              <a:cs typeface="+mn-cs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fr-FR" sz="2000" b="1" dirty="0" smtClean="0">
                <a:ea typeface="+mn-ea"/>
                <a:cs typeface="+mn-cs"/>
              </a:rPr>
              <a:t>Respecter </a:t>
            </a:r>
            <a:r>
              <a:rPr lang="fr-FR" sz="2000" b="1" dirty="0">
                <a:ea typeface="+mn-ea"/>
                <a:cs typeface="+mn-cs"/>
              </a:rPr>
              <a:t>les règles de </a:t>
            </a:r>
            <a:r>
              <a:rPr lang="fr-FR" sz="2000" b="1" dirty="0" smtClean="0">
                <a:ea typeface="+mn-ea"/>
                <a:cs typeface="+mn-cs"/>
              </a:rPr>
              <a:t>vie collective </a:t>
            </a:r>
            <a:r>
              <a:rPr lang="fr-FR" sz="2000" b="1" dirty="0">
                <a:ea typeface="+mn-ea"/>
                <a:cs typeface="+mn-cs"/>
              </a:rPr>
              <a:t>et assumer différents rôles liés à </a:t>
            </a:r>
            <a:r>
              <a:rPr lang="fr-FR" sz="2000" b="1" dirty="0" smtClean="0">
                <a:ea typeface="+mn-ea"/>
                <a:cs typeface="+mn-cs"/>
              </a:rPr>
              <a:t>l</a:t>
            </a:r>
            <a:r>
              <a:rPr lang="ja-JP" altLang="fr-FR" sz="2000" b="1" dirty="0" smtClean="0">
                <a:ea typeface="+mn-ea"/>
                <a:cs typeface="+mn-cs"/>
              </a:rPr>
              <a:t>’</a:t>
            </a:r>
            <a:r>
              <a:rPr lang="fr-FR" sz="2000" b="1" dirty="0" smtClean="0">
                <a:ea typeface="+mn-ea"/>
                <a:cs typeface="+mn-cs"/>
              </a:rPr>
              <a:t>activité </a:t>
            </a:r>
            <a:r>
              <a:rPr lang="fr-FR" sz="1600" dirty="0" smtClean="0">
                <a:ea typeface="+mn-ea"/>
                <a:cs typeface="+mn-cs"/>
              </a:rPr>
              <a:t>(</a:t>
            </a:r>
            <a:r>
              <a:rPr lang="fr-FR" sz="1600" dirty="0">
                <a:ea typeface="+mn-ea"/>
                <a:cs typeface="+mn-cs"/>
              </a:rPr>
              <a:t>juger, arbitrer, aider, parer</a:t>
            </a:r>
            <a:r>
              <a:rPr lang="fr-FR" sz="1600" dirty="0" smtClean="0">
                <a:ea typeface="+mn-ea"/>
                <a:cs typeface="+mn-cs"/>
              </a:rPr>
              <a:t>, observer</a:t>
            </a:r>
            <a:r>
              <a:rPr lang="fr-FR" sz="1600" dirty="0">
                <a:ea typeface="+mn-ea"/>
                <a:cs typeface="+mn-cs"/>
              </a:rPr>
              <a:t>, apprécier, entraîner,</a:t>
            </a:r>
            <a:r>
              <a:rPr lang="fr-FR" sz="1600" dirty="0" smtClean="0">
                <a:ea typeface="+mn-ea"/>
                <a:cs typeface="+mn-cs"/>
              </a:rPr>
              <a:t>)</a:t>
            </a: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fr-FR" sz="1600" b="1" dirty="0">
              <a:ea typeface="+mn-ea"/>
              <a:cs typeface="+mn-cs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fr-FR" sz="2000" b="1" dirty="0" smtClean="0">
                <a:ea typeface="+mn-ea"/>
                <a:cs typeface="+mn-cs"/>
              </a:rPr>
              <a:t>Savoir </a:t>
            </a:r>
            <a:r>
              <a:rPr lang="fr-FR" sz="2000" b="1" dirty="0">
                <a:ea typeface="+mn-ea"/>
                <a:cs typeface="+mn-cs"/>
              </a:rPr>
              <a:t>utiliser différentes démarches pour apprendre à agir </a:t>
            </a:r>
            <a:r>
              <a:rPr lang="fr-FR" sz="2000" b="1" dirty="0" smtClean="0">
                <a:ea typeface="+mn-ea"/>
                <a:cs typeface="+mn-cs"/>
              </a:rPr>
              <a:t>efficacement</a:t>
            </a:r>
            <a:r>
              <a:rPr lang="fr-FR" sz="2400" b="1" dirty="0" smtClean="0">
                <a:ea typeface="+mn-ea"/>
                <a:cs typeface="+mn-cs"/>
              </a:rPr>
              <a:t> </a:t>
            </a:r>
            <a:r>
              <a:rPr lang="fr-FR" sz="2000" i="1" dirty="0" smtClean="0">
                <a:ea typeface="+mn-ea"/>
                <a:cs typeface="+mn-cs"/>
              </a:rPr>
              <a:t>(</a:t>
            </a:r>
            <a:r>
              <a:rPr lang="fr-FR" sz="2000" i="1" dirty="0">
                <a:ea typeface="+mn-ea"/>
                <a:cs typeface="+mn-cs"/>
              </a:rPr>
              <a:t>observer, identifier, analyser, </a:t>
            </a:r>
            <a:r>
              <a:rPr lang="fr-FR" sz="2000" i="1" dirty="0" smtClean="0">
                <a:ea typeface="+mn-ea"/>
                <a:cs typeface="+mn-cs"/>
              </a:rPr>
              <a:t>apprécier, les </a:t>
            </a:r>
            <a:r>
              <a:rPr lang="fr-FR" sz="2000" i="1" dirty="0">
                <a:ea typeface="+mn-ea"/>
                <a:cs typeface="+mn-cs"/>
              </a:rPr>
              <a:t>effets de l</a:t>
            </a:r>
            <a:r>
              <a:rPr lang="ja-JP" altLang="fr-FR" sz="2000" i="1" dirty="0">
                <a:ea typeface="+mn-ea"/>
                <a:cs typeface="+mn-cs"/>
              </a:rPr>
              <a:t>’</a:t>
            </a:r>
            <a:r>
              <a:rPr lang="fr-FR" sz="2000" i="1" dirty="0">
                <a:ea typeface="+mn-ea"/>
                <a:cs typeface="+mn-cs"/>
              </a:rPr>
              <a:t>activité, évaluer la réussite </a:t>
            </a:r>
            <a:r>
              <a:rPr lang="fr-FR" sz="2000" i="1" dirty="0" smtClean="0">
                <a:ea typeface="+mn-ea"/>
                <a:cs typeface="+mn-cs"/>
              </a:rPr>
              <a:t>et l</a:t>
            </a:r>
            <a:r>
              <a:rPr lang="ja-JP" altLang="fr-FR" sz="2000" i="1" dirty="0" smtClean="0">
                <a:ea typeface="+mn-ea"/>
                <a:cs typeface="+mn-cs"/>
              </a:rPr>
              <a:t>’</a:t>
            </a:r>
            <a:r>
              <a:rPr lang="fr-FR" sz="2000" i="1" dirty="0" smtClean="0">
                <a:ea typeface="+mn-ea"/>
                <a:cs typeface="+mn-cs"/>
              </a:rPr>
              <a:t>échec</a:t>
            </a:r>
            <a:r>
              <a:rPr lang="fr-FR" sz="2000" i="1" dirty="0">
                <a:ea typeface="+mn-ea"/>
                <a:cs typeface="+mn-cs"/>
              </a:rPr>
              <a:t>, concevoir des projets)</a:t>
            </a:r>
            <a:endParaRPr lang="fr-FR" sz="2000" dirty="0">
              <a:ea typeface="+mn-ea"/>
              <a:cs typeface="+mn-cs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fr-FR" sz="2000" dirty="0">
              <a:ea typeface="+mn-ea"/>
              <a:cs typeface="+mn-cs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fr-FR" sz="2000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fr-FR" sz="2000" b="1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fr-FR" sz="20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5576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CHAPN BAC GT EPS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b="1" dirty="0"/>
              <a:t>« </a:t>
            </a:r>
            <a:r>
              <a:rPr lang="fr-FR" sz="2000" dirty="0"/>
              <a:t>À l'issue des contrôles</a:t>
            </a:r>
            <a:r>
              <a:rPr lang="fr-FR" sz="2000" b="1" dirty="0"/>
              <a:t>, la commission académique d'harmonisation et de proposition des </a:t>
            </a:r>
            <a:r>
              <a:rPr lang="fr-FR" sz="2000" b="1" dirty="0" smtClean="0"/>
              <a:t>note</a:t>
            </a:r>
            <a:r>
              <a:rPr lang="fr-FR" sz="2000" dirty="0" smtClean="0"/>
              <a:t>s </a:t>
            </a:r>
            <a:r>
              <a:rPr lang="fr-FR" sz="2000" b="1" dirty="0" smtClean="0"/>
              <a:t>CHAPN:</a:t>
            </a:r>
          </a:p>
          <a:p>
            <a:r>
              <a:rPr lang="fr-FR" sz="2000" dirty="0" smtClean="0"/>
              <a:t> </a:t>
            </a:r>
            <a:r>
              <a:rPr lang="fr-FR" sz="2000" b="1" dirty="0"/>
              <a:t>analyse les notes </a:t>
            </a:r>
            <a:r>
              <a:rPr lang="fr-FR" sz="2000" dirty="0"/>
              <a:t>transmises par les établissements et procède à leur harmonisation éventuelle. Elle communique ensuite les notes harmonisées au jury de l'examen du baccalauréat, lequel arrête définitivement la note affectée du coefficient en vigueur. </a:t>
            </a:r>
            <a:endParaRPr lang="fr-FR" sz="2000" dirty="0" smtClean="0"/>
          </a:p>
          <a:p>
            <a:r>
              <a:rPr lang="fr-FR" sz="2000" b="1" dirty="0" smtClean="0"/>
              <a:t>dresse </a:t>
            </a:r>
            <a:r>
              <a:rPr lang="fr-FR" sz="2000" b="1" dirty="0"/>
              <a:t>le compte rendu </a:t>
            </a:r>
            <a:r>
              <a:rPr lang="fr-FR" sz="2000" dirty="0"/>
              <a:t>de chaque session pour l'ensemble des épreuves (enseignement obligatoire, de complément, facultatif, et épreuves adaptées</a:t>
            </a:r>
            <a:r>
              <a:rPr lang="fr-FR" sz="2000" dirty="0" smtClean="0"/>
              <a:t>)</a:t>
            </a:r>
          </a:p>
          <a:p>
            <a:r>
              <a:rPr lang="fr-FR" sz="2000" b="1" dirty="0" smtClean="0"/>
              <a:t>le </a:t>
            </a:r>
            <a:r>
              <a:rPr lang="fr-FR" sz="2000" b="1" dirty="0"/>
              <a:t>transmet à la Commission nationale </a:t>
            </a:r>
            <a:r>
              <a:rPr lang="fr-FR" sz="2000" dirty="0"/>
              <a:t>d'évaluation qui publie un rapport national annuel pour d'éventuelles régulations ou modifications du référentiel d'épreuves de la liste nationale ou des listes académiques. </a:t>
            </a:r>
            <a:br>
              <a:rPr lang="fr-FR" sz="2000" dirty="0"/>
            </a:b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961244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CHAPN BAC GT EPS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b="1" dirty="0" smtClean="0"/>
              <a:t>Moyenne générale : 13,36 </a:t>
            </a:r>
            <a:r>
              <a:rPr lang="fr-FR" dirty="0" smtClean="0"/>
              <a:t>après harmonisation. Écart type stable depuis 2007.</a:t>
            </a:r>
          </a:p>
          <a:p>
            <a:r>
              <a:rPr lang="fr-FR" b="1" dirty="0"/>
              <a:t>Moyenne constamment en </a:t>
            </a:r>
            <a:r>
              <a:rPr lang="fr-FR" b="1" dirty="0" smtClean="0"/>
              <a:t>hausse</a:t>
            </a:r>
            <a:r>
              <a:rPr lang="fr-FR" b="1" dirty="0"/>
              <a:t> </a:t>
            </a:r>
            <a:r>
              <a:rPr lang="fr-FR" dirty="0" smtClean="0"/>
              <a:t>13,34 en 2011, 13,29 en </a:t>
            </a:r>
            <a:r>
              <a:rPr lang="fr-FR" dirty="0"/>
              <a:t>2010,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(</a:t>
            </a:r>
            <a:r>
              <a:rPr lang="fr-FR" sz="2800" dirty="0" smtClean="0"/>
              <a:t>13,24 </a:t>
            </a:r>
            <a:r>
              <a:rPr lang="fr-FR" sz="2800" dirty="0"/>
              <a:t>en 2009</a:t>
            </a:r>
            <a:r>
              <a:rPr lang="fr-FR" sz="2800" b="1" u="sng" dirty="0"/>
              <a:t>,</a:t>
            </a:r>
            <a:r>
              <a:rPr lang="fr-FR" sz="2800" dirty="0"/>
              <a:t> 13,21 en 2008, 12,99 en 2007</a:t>
            </a:r>
            <a:r>
              <a:rPr lang="fr-FR" sz="2800" b="1" dirty="0"/>
              <a:t>, </a:t>
            </a:r>
            <a:r>
              <a:rPr lang="fr-FR" sz="2800" dirty="0"/>
              <a:t>12,80 en 2006 12,77 en 2005 et 12,71 en </a:t>
            </a:r>
            <a:r>
              <a:rPr lang="fr-FR" sz="2800" dirty="0" smtClean="0"/>
              <a:t>2004</a:t>
            </a:r>
            <a:r>
              <a:rPr lang="fr-FR" dirty="0" smtClean="0"/>
              <a:t>.)</a:t>
            </a:r>
          </a:p>
          <a:p>
            <a:r>
              <a:rPr lang="fr-FR" b="1" dirty="0" smtClean="0">
                <a:effectLst/>
              </a:rPr>
              <a:t>Mais 13,66 pour la voie générale et 12,64 voie technologique.</a:t>
            </a:r>
          </a:p>
          <a:p>
            <a:r>
              <a:rPr lang="fr-FR" b="1" dirty="0" smtClean="0"/>
              <a:t>Filles: 12,90</a:t>
            </a:r>
            <a:r>
              <a:rPr lang="fr-FR" dirty="0" smtClean="0"/>
              <a:t>,  effectif: 15823  soit 54,7%</a:t>
            </a:r>
          </a:p>
          <a:p>
            <a:r>
              <a:rPr lang="fr-FR" b="1" dirty="0" smtClean="0"/>
              <a:t>Garçons: 13,82</a:t>
            </a:r>
            <a:r>
              <a:rPr lang="fr-FR" dirty="0" smtClean="0"/>
              <a:t>, effectif: 13093 soit 45%</a:t>
            </a:r>
          </a:p>
          <a:p>
            <a:r>
              <a:rPr lang="fr-FR" dirty="0" smtClean="0"/>
              <a:t>Après harmonisation sur 4 APSA ramenées en deçà de 1point 5. ( volley, badminton, TT, foot) POUR 8 EN 2011.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8640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CHAPN BAC GT EPS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fr-FR" b="1" dirty="0" smtClean="0"/>
              <a:t>VOIE GÉNÉRALE (moyenne/effectif</a:t>
            </a:r>
            <a:r>
              <a:rPr lang="fr-FR" dirty="0" smtClean="0"/>
              <a:t>)</a:t>
            </a:r>
          </a:p>
          <a:p>
            <a:r>
              <a:rPr lang="fr-FR" dirty="0" smtClean="0"/>
              <a:t>ES: 13,44 (6109)  HOT: 13,18 (138)  L: 12,19 (2720)   </a:t>
            </a:r>
            <a:br>
              <a:rPr lang="fr-FR" dirty="0" smtClean="0"/>
            </a:br>
            <a:r>
              <a:rPr lang="fr-FR" dirty="0" smtClean="0"/>
              <a:t>S: 14,13 (10671) Ce qui représente 67,4% des élèves pour un effectif de 19500.</a:t>
            </a:r>
          </a:p>
          <a:p>
            <a:endParaRPr lang="fr-FR" dirty="0" smtClean="0"/>
          </a:p>
          <a:p>
            <a:r>
              <a:rPr lang="fr-FR" b="1" dirty="0" smtClean="0"/>
              <a:t>VOIE TECHNOLOGIQUE (moyenne/effectif)</a:t>
            </a:r>
          </a:p>
          <a:p>
            <a:r>
              <a:rPr lang="fr-FR" dirty="0" smtClean="0"/>
              <a:t> ST2S: 12,66(2478)  STG: 12,53(4348)  STI: 12,83(1971)  STL: 12,63(481)</a:t>
            </a:r>
          </a:p>
          <a:p>
            <a:r>
              <a:rPr lang="fr-FR" dirty="0" smtClean="0"/>
              <a:t>Ce qui représente  32,5% des élèves pour un effectif de 9416.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4451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CHAPN BAC GT EPS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600" b="1" dirty="0" smtClean="0"/>
              <a:t>Effectifs:</a:t>
            </a:r>
          </a:p>
          <a:p>
            <a:r>
              <a:rPr lang="fr-FR" sz="3600" b="1" dirty="0" smtClean="0"/>
              <a:t>2007: 33895</a:t>
            </a:r>
          </a:p>
          <a:p>
            <a:r>
              <a:rPr lang="fr-FR" dirty="0" smtClean="0"/>
              <a:t>2008: 32521</a:t>
            </a:r>
          </a:p>
          <a:p>
            <a:r>
              <a:rPr lang="fr-FR" dirty="0" smtClean="0"/>
              <a:t>2009: 31524</a:t>
            </a:r>
          </a:p>
          <a:p>
            <a:r>
              <a:rPr lang="fr-FR" dirty="0" smtClean="0"/>
              <a:t>2010: 30765</a:t>
            </a:r>
          </a:p>
          <a:p>
            <a:r>
              <a:rPr lang="fr-FR" dirty="0" smtClean="0"/>
              <a:t>2011: 30074</a:t>
            </a:r>
          </a:p>
          <a:p>
            <a:r>
              <a:rPr lang="fr-FR" sz="3600" b="1" dirty="0" smtClean="0"/>
              <a:t>2012 :28916 soit 4979 élèves de moins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2999428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CHAPN BAC  GT EPS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PROTOCOLE STANDARDS:  26103</a:t>
            </a:r>
            <a:endParaRPr lang="fr-FR" dirty="0"/>
          </a:p>
          <a:p>
            <a:r>
              <a:rPr lang="fr-FR" dirty="0" smtClean="0"/>
              <a:t>INAPTES PARTIELS:  1339  4,6%</a:t>
            </a:r>
          </a:p>
          <a:p>
            <a:r>
              <a:rPr lang="fr-FR" dirty="0" smtClean="0"/>
              <a:t>INAPTES TOTAUX:    1396  4,8%</a:t>
            </a:r>
          </a:p>
          <a:p>
            <a:r>
              <a:rPr lang="fr-FR" dirty="0" smtClean="0"/>
              <a:t>CONTRÔLES ADAPTES: 74.</a:t>
            </a:r>
          </a:p>
          <a:p>
            <a:r>
              <a:rPr lang="fr-FR" dirty="0" smtClean="0"/>
              <a:t>Si le nombre d’inaptes totaux est en baisse, le nombre d’inaptes partiels est en hausse, Il y a une  tendance à se faire noter sur 2CP.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9248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CHAPN BAC GT EPS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Epreuves nationales effectif ( notes posées)</a:t>
            </a:r>
          </a:p>
          <a:p>
            <a:r>
              <a:rPr lang="fr-FR" dirty="0" smtClean="0"/>
              <a:t>82372 notes posées.</a:t>
            </a:r>
          </a:p>
          <a:p>
            <a:endParaRPr lang="fr-FR" dirty="0"/>
          </a:p>
          <a:p>
            <a:r>
              <a:rPr lang="fr-FR" dirty="0" smtClean="0"/>
              <a:t>CP1 16524 :  soit 20,1% ,        19% en 2011</a:t>
            </a:r>
          </a:p>
          <a:p>
            <a:r>
              <a:rPr lang="fr-FR" dirty="0" smtClean="0"/>
              <a:t>CP2 6184   :  soit 7,5%             5,4%</a:t>
            </a:r>
          </a:p>
          <a:p>
            <a:r>
              <a:rPr lang="fr-FR" dirty="0" smtClean="0"/>
              <a:t>CP3 10617:   soit 12,8%          12%</a:t>
            </a:r>
          </a:p>
          <a:p>
            <a:r>
              <a:rPr lang="fr-FR" dirty="0" smtClean="0"/>
              <a:t>CP4 38055 :  soit 46,2%          49%</a:t>
            </a:r>
          </a:p>
          <a:p>
            <a:r>
              <a:rPr lang="fr-FR" dirty="0" smtClean="0"/>
              <a:t>CP5 11134 :  soit 13,5%          13,7%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4430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CHAPN BAC GT EPS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9755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CP1: 16524 notes 20%</a:t>
            </a:r>
          </a:p>
          <a:p>
            <a:r>
              <a:rPr lang="fr-FR" dirty="0" smtClean="0"/>
              <a:t>Mais…. Sauvée par  le « relais vitesse » (1003) et le « demi fond » (8897) le « triathlon athlétique » (1596)</a:t>
            </a:r>
          </a:p>
          <a:p>
            <a:r>
              <a:rPr lang="fr-FR" dirty="0" err="1" smtClean="0"/>
              <a:t>Pentabond</a:t>
            </a:r>
            <a:r>
              <a:rPr lang="fr-FR" dirty="0" smtClean="0"/>
              <a:t>: 753</a:t>
            </a:r>
          </a:p>
          <a:p>
            <a:r>
              <a:rPr lang="fr-FR" dirty="0" smtClean="0"/>
              <a:t>Disque: 53</a:t>
            </a:r>
          </a:p>
          <a:p>
            <a:r>
              <a:rPr lang="fr-FR" dirty="0" smtClean="0"/>
              <a:t>Haies: 103</a:t>
            </a:r>
          </a:p>
          <a:p>
            <a:r>
              <a:rPr lang="fr-FR" dirty="0" smtClean="0"/>
              <a:t>Javelot: 332</a:t>
            </a:r>
          </a:p>
          <a:p>
            <a:r>
              <a:rPr lang="fr-FR" dirty="0" smtClean="0"/>
              <a:t>L’athlétisme est en danger, la course prédomine. Le nombre d’élève notés reste stable 16374 en 2011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1408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CHAPN BAC GT EPS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CP2: 6184 7,5%</a:t>
            </a:r>
          </a:p>
          <a:p>
            <a:endParaRPr lang="fr-FR" dirty="0"/>
          </a:p>
          <a:p>
            <a:r>
              <a:rPr lang="fr-FR" dirty="0" smtClean="0"/>
              <a:t>Course d’orientation 2464.</a:t>
            </a:r>
          </a:p>
          <a:p>
            <a:r>
              <a:rPr lang="fr-FR" dirty="0" smtClean="0"/>
              <a:t>Escalade:                      2496</a:t>
            </a:r>
          </a:p>
          <a:p>
            <a:r>
              <a:rPr lang="fr-FR" dirty="0" smtClean="0"/>
              <a:t>Sauvetage                    1224</a:t>
            </a:r>
          </a:p>
          <a:p>
            <a:r>
              <a:rPr lang="fr-FR" dirty="0" smtClean="0"/>
              <a:t>CP en augmentation, 4661 élèves notées en 2011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66713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CHAPN BAC GT EPS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CP3: 10616,  12,8%</a:t>
            </a:r>
          </a:p>
          <a:p>
            <a:endParaRPr lang="fr-FR" dirty="0"/>
          </a:p>
          <a:p>
            <a:r>
              <a:rPr lang="fr-FR" dirty="0" smtClean="0"/>
              <a:t>Acrosport:      6856</a:t>
            </a:r>
          </a:p>
          <a:p>
            <a:r>
              <a:rPr lang="fr-FR" dirty="0" smtClean="0"/>
              <a:t>Art du cirque  270</a:t>
            </a:r>
          </a:p>
          <a:p>
            <a:r>
              <a:rPr lang="fr-FR" dirty="0" smtClean="0"/>
              <a:t>Danse </a:t>
            </a:r>
            <a:r>
              <a:rPr lang="fr-FR" dirty="0" err="1" smtClean="0"/>
              <a:t>coll</a:t>
            </a:r>
            <a:r>
              <a:rPr lang="fr-FR" dirty="0" smtClean="0"/>
              <a:t>       1677</a:t>
            </a:r>
          </a:p>
          <a:p>
            <a:r>
              <a:rPr lang="fr-FR" dirty="0" smtClean="0"/>
              <a:t>Danse </a:t>
            </a:r>
            <a:r>
              <a:rPr lang="fr-FR" dirty="0" err="1" smtClean="0"/>
              <a:t>Ind</a:t>
            </a:r>
            <a:r>
              <a:rPr lang="fr-FR" dirty="0" smtClean="0"/>
              <a:t>        169</a:t>
            </a:r>
          </a:p>
          <a:p>
            <a:r>
              <a:rPr lang="fr-FR" dirty="0" smtClean="0"/>
              <a:t>Gymnastique  1645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3333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>
                <a:solidFill>
                  <a:srgbClr val="0070C0"/>
                </a:solidFill>
                <a:latin typeface="Arial" charset="0"/>
                <a:cs typeface="Arial" charset="0"/>
              </a:rPr>
              <a:t>EPS RAPPEL</a:t>
            </a:r>
            <a:endParaRPr lang="fr-FR">
              <a:solidFill>
                <a:srgbClr val="0070C0"/>
              </a:solidFill>
              <a:latin typeface="Calibri" charset="0"/>
            </a:endParaRPr>
          </a:p>
        </p:txBody>
      </p:sp>
      <p:sp>
        <p:nvSpPr>
          <p:cNvPr id="17410" name="Espace réservé du contenu 2"/>
          <p:cNvSpPr>
            <a:spLocks noGrp="1"/>
          </p:cNvSpPr>
          <p:nvPr>
            <p:ph idx="1"/>
          </p:nvPr>
        </p:nvSpPr>
        <p:spPr>
          <a:xfrm>
            <a:off x="250825" y="1268413"/>
            <a:ext cx="8713788" cy="48577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fr-FR" sz="2400" dirty="0">
                <a:solidFill>
                  <a:srgbClr val="000000"/>
                </a:solidFill>
                <a:latin typeface="Arial" charset="0"/>
                <a:cs typeface="Arial" charset="0"/>
              </a:rPr>
              <a:t>EPS : discipline obligatoire à tous les niveaux , dans toutes les voies et tous les </a:t>
            </a:r>
            <a:r>
              <a:rPr lang="fr-FR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examens.</a:t>
            </a:r>
          </a:p>
          <a:p>
            <a:pPr eaLnBrk="1" hangingPunct="1"/>
            <a:r>
              <a:rPr lang="fr-FR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Tronc commun des </a:t>
            </a:r>
            <a:r>
              <a:rPr lang="fr-FR" sz="24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disciplines.EO</a:t>
            </a:r>
            <a:r>
              <a:rPr lang="fr-FR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, EF, EC.AS.SS </a:t>
            </a:r>
            <a:endParaRPr lang="fr-FR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fr-FR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fr-FR" sz="2400" dirty="0">
                <a:solidFill>
                  <a:srgbClr val="000000"/>
                </a:solidFill>
                <a:latin typeface="Arial" charset="0"/>
                <a:cs typeface="Arial" charset="0"/>
              </a:rPr>
              <a:t>EPS = 468 h en collège 216 h et en lycée Total = 684 h</a:t>
            </a:r>
          </a:p>
          <a:p>
            <a:pPr eaLnBrk="1" hangingPunct="1"/>
            <a:r>
              <a:rPr lang="fr-FR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AS = 432 h en collège et 324 h en lycée    Total = 756 h</a:t>
            </a:r>
          </a:p>
          <a:p>
            <a:pPr eaLnBrk="1" hangingPunct="1">
              <a:buFontTx/>
              <a:buNone/>
            </a:pPr>
            <a:endParaRPr lang="fr-FR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fr-FR" sz="2400" dirty="0">
                <a:solidFill>
                  <a:srgbClr val="000000"/>
                </a:solidFill>
                <a:latin typeface="Arial" charset="0"/>
                <a:cs typeface="Arial" charset="0"/>
              </a:rPr>
              <a:t>3</a:t>
            </a:r>
            <a:r>
              <a:rPr lang="fr-FR" sz="2400" baseline="30000" dirty="0">
                <a:solidFill>
                  <a:srgbClr val="000000"/>
                </a:solidFill>
                <a:latin typeface="Arial" charset="0"/>
                <a:cs typeface="Arial" charset="0"/>
              </a:rPr>
              <a:t>ème</a:t>
            </a:r>
            <a:r>
              <a:rPr lang="fr-FR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fr-FR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discipline en nombre </a:t>
            </a:r>
            <a:r>
              <a:rPr lang="fr-FR" sz="2400" dirty="0">
                <a:solidFill>
                  <a:srgbClr val="000000"/>
                </a:solidFill>
                <a:latin typeface="Arial" charset="0"/>
                <a:cs typeface="Arial" charset="0"/>
              </a:rPr>
              <a:t>de </a:t>
            </a:r>
            <a:r>
              <a:rPr lang="fr-FR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profs, 4</a:t>
            </a:r>
            <a:r>
              <a:rPr lang="fr-FR" sz="2400" baseline="30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ème</a:t>
            </a:r>
            <a:r>
              <a:rPr lang="fr-FR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en volume horaire  </a:t>
            </a:r>
            <a:r>
              <a:rPr lang="fr-FR" sz="2400" dirty="0">
                <a:solidFill>
                  <a:srgbClr val="000000"/>
                </a:solidFill>
                <a:latin typeface="Arial" charset="0"/>
                <a:cs typeface="Arial" charset="0"/>
              </a:rPr>
              <a:t>sur le plan comptable </a:t>
            </a:r>
          </a:p>
          <a:p>
            <a:pPr eaLnBrk="1" hangingPunct="1"/>
            <a:r>
              <a:rPr lang="fr-FR" sz="2400" dirty="0">
                <a:solidFill>
                  <a:srgbClr val="000000"/>
                </a:solidFill>
                <a:latin typeface="Arial" charset="0"/>
                <a:cs typeface="Arial" charset="0"/>
              </a:rPr>
              <a:t>33000 professeurs dans le second degré (45% femmes)</a:t>
            </a:r>
          </a:p>
          <a:p>
            <a:pPr eaLnBrk="1" hangingPunct="1"/>
            <a:r>
              <a:rPr lang="fr-FR" sz="2400" dirty="0">
                <a:solidFill>
                  <a:srgbClr val="000000"/>
                </a:solidFill>
                <a:latin typeface="Arial" charset="0"/>
                <a:cs typeface="Arial" charset="0"/>
              </a:rPr>
              <a:t>11000 établissements public-privé</a:t>
            </a:r>
          </a:p>
          <a:p>
            <a:pPr eaLnBrk="1" hangingPunct="1"/>
            <a:r>
              <a:rPr lang="fr-FR" sz="2400" dirty="0">
                <a:solidFill>
                  <a:srgbClr val="000000"/>
                </a:solidFill>
                <a:latin typeface="Arial" charset="0"/>
                <a:cs typeface="Arial" charset="0"/>
              </a:rPr>
              <a:t>Collèges (5200) et lycées publics (2500)  (3400 privés)</a:t>
            </a:r>
          </a:p>
          <a:p>
            <a:pPr eaLnBrk="1" hangingPunct="1"/>
            <a:endParaRPr lang="fr-FR" dirty="0">
              <a:latin typeface="Arial" charset="0"/>
            </a:endParaRPr>
          </a:p>
        </p:txBody>
      </p:sp>
      <p:sp>
        <p:nvSpPr>
          <p:cNvPr id="17411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53188"/>
            <a:ext cx="2895600" cy="268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a-DK" sz="1200">
                <a:solidFill>
                  <a:srgbClr val="000000"/>
                </a:solidFill>
                <a:latin typeface="Arial" charset="0"/>
              </a:rPr>
              <a:t>CNCE IGEN 11 mai 2012</a:t>
            </a:r>
            <a:endParaRPr lang="fr-FR" sz="1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412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79C9AE6-B6A6-1A41-959B-757C4EF741E5}" type="slidenum">
              <a:rPr lang="fr-FR" sz="1200">
                <a:solidFill>
                  <a:srgbClr val="000000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837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CHAPN BAC GT EPS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 smtClean="0"/>
              <a:t>CP4: 38055 46,19%</a:t>
            </a:r>
          </a:p>
          <a:p>
            <a:r>
              <a:rPr lang="fr-FR" dirty="0" smtClean="0"/>
              <a:t>Raquettes: 17 979  (soit 1389 en </a:t>
            </a:r>
            <a:r>
              <a:rPr lang="fr-FR" dirty="0" err="1" smtClean="0"/>
              <a:t>bad</a:t>
            </a:r>
            <a:r>
              <a:rPr lang="fr-FR" dirty="0" smtClean="0"/>
              <a:t> double, 12551 en Bad simple, 4079 en TT)</a:t>
            </a:r>
          </a:p>
          <a:p>
            <a:r>
              <a:rPr lang="fr-FR" dirty="0" smtClean="0"/>
              <a:t>Sport </a:t>
            </a:r>
            <a:r>
              <a:rPr lang="fr-FR" dirty="0" err="1" smtClean="0"/>
              <a:t>co</a:t>
            </a:r>
            <a:r>
              <a:rPr lang="fr-FR" dirty="0" smtClean="0"/>
              <a:t> : 20076 ( soit volley  7649, rugby 738, handball 4395, Basket, 5552, foot, 1458)</a:t>
            </a:r>
          </a:p>
          <a:p>
            <a:r>
              <a:rPr lang="fr-FR" dirty="0" smtClean="0"/>
              <a:t>Combat savate boxe française 142.</a:t>
            </a:r>
            <a:endParaRPr lang="fr-FR" dirty="0"/>
          </a:p>
          <a:p>
            <a:pPr algn="ctr"/>
            <a:r>
              <a:rPr lang="fr-FR" sz="3600" b="1" dirty="0" smtClean="0"/>
              <a:t>La badminton N°1 </a:t>
            </a:r>
          </a:p>
          <a:p>
            <a:pPr algn="ctr"/>
            <a:r>
              <a:rPr lang="fr-FR" sz="3600" b="1" dirty="0" smtClean="0"/>
              <a:t>toutes CP confondues: 1394O! Mais en diminution (16351 en 2006)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2358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CHAPN BAC GT EPS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CP5: 7584 9,20%</a:t>
            </a:r>
            <a:endParaRPr lang="fr-FR" dirty="0"/>
          </a:p>
          <a:p>
            <a:r>
              <a:rPr lang="fr-FR" dirty="0" smtClean="0"/>
              <a:t>Course en durée : 3350 ( rappel , la course de demi fond c’est 8897… soit 12247!!)</a:t>
            </a:r>
          </a:p>
          <a:p>
            <a:r>
              <a:rPr lang="fr-FR" dirty="0" smtClean="0"/>
              <a:t>Musculation:            5180</a:t>
            </a:r>
          </a:p>
          <a:p>
            <a:r>
              <a:rPr lang="fr-FR" dirty="0" smtClean="0"/>
              <a:t>Natation de durée:  24</a:t>
            </a:r>
          </a:p>
          <a:p>
            <a:r>
              <a:rPr lang="fr-FR" dirty="0" err="1" smtClean="0"/>
              <a:t>Step</a:t>
            </a:r>
            <a:r>
              <a:rPr lang="fr-FR" dirty="0" smtClean="0"/>
              <a:t>:                          2380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47466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CHAPN BAC GT EPS 2012.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pPr algn="ctr"/>
            <a:r>
              <a:rPr lang="fr-FR" b="1" dirty="0" smtClean="0"/>
              <a:t>Badminton (S/D), ½ fond, Volley,  acrosport, musculation 5 APSA : 42522 notes soit 51% du volume de notation </a:t>
            </a:r>
            <a:r>
              <a:rPr lang="fr-FR" b="1" smtClean="0"/>
              <a:t>sur l’ensemble </a:t>
            </a:r>
            <a:endParaRPr lang="fr-FR" b="1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2747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 smtClean="0"/>
              <a:t>CAHPN BAC GT EPS 2012</a:t>
            </a:r>
            <a:endParaRPr lang="fr-FR" sz="40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FR" sz="2400" b="1" dirty="0">
                <a:effectLst/>
              </a:rPr>
              <a:t>Hypothèses sur ce qui influent sur le choix :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endParaRPr lang="fr-FR" sz="1800" b="1" dirty="0">
              <a:effectLst/>
            </a:endParaRPr>
          </a:p>
          <a:p>
            <a:pPr>
              <a:lnSpc>
                <a:spcPct val="80000"/>
              </a:lnSpc>
            </a:pPr>
            <a:r>
              <a:rPr lang="fr-FR" sz="1800" b="1" dirty="0"/>
              <a:t>Les négociations pédagogiques</a:t>
            </a:r>
            <a:r>
              <a:rPr lang="fr-FR" sz="1800" dirty="0"/>
              <a:t> menées dans les équipes amènent les enseignants à ne retenir et donc ne concevoir que les ensembles enseignables par tous.</a:t>
            </a:r>
            <a:br>
              <a:rPr lang="fr-FR" sz="1800" dirty="0"/>
            </a:br>
            <a:endParaRPr lang="fr-FR" sz="1800" dirty="0"/>
          </a:p>
          <a:p>
            <a:pPr>
              <a:lnSpc>
                <a:spcPct val="80000"/>
              </a:lnSpc>
            </a:pPr>
            <a:r>
              <a:rPr lang="fr-FR" sz="1800" b="1" dirty="0"/>
              <a:t>La mise en activité fonctionnelle</a:t>
            </a:r>
            <a:r>
              <a:rPr lang="fr-FR" sz="1800" dirty="0"/>
              <a:t> de la totalité de la classe, garçons et filles, sur des espaces de travail optimisés, est recherchée et privilégiée (piste, circuit, gymnase).</a:t>
            </a:r>
            <a:br>
              <a:rPr lang="fr-FR" sz="1800" dirty="0"/>
            </a:br>
            <a:endParaRPr lang="fr-FR" sz="1800" dirty="0"/>
          </a:p>
          <a:p>
            <a:pPr>
              <a:lnSpc>
                <a:spcPct val="80000"/>
              </a:lnSpc>
            </a:pPr>
            <a:r>
              <a:rPr lang="fr-FR" sz="1800" b="1" dirty="0"/>
              <a:t>Les conditions climatiques</a:t>
            </a:r>
            <a:r>
              <a:rPr lang="fr-FR" sz="1800" dirty="0"/>
              <a:t> et la volonté de préserver une continuité aux enseignements amènent à valoriser les activités d</a:t>
            </a:r>
            <a:r>
              <a:rPr lang="ja-JP" altLang="fr-FR" sz="1800" dirty="0">
                <a:latin typeface="Arial"/>
              </a:rPr>
              <a:t>’</a:t>
            </a:r>
            <a:r>
              <a:rPr lang="fr-FR" sz="1800" dirty="0"/>
              <a:t>intérieur nécessitant peu d</a:t>
            </a:r>
            <a:r>
              <a:rPr lang="ja-JP" altLang="fr-FR" sz="1800" dirty="0">
                <a:latin typeface="Arial"/>
              </a:rPr>
              <a:t>’</a:t>
            </a:r>
            <a:r>
              <a:rPr lang="fr-FR" sz="1800" dirty="0"/>
              <a:t>aménagements matériels et humains.</a:t>
            </a:r>
            <a:br>
              <a:rPr lang="fr-FR" sz="1800" dirty="0"/>
            </a:br>
            <a:endParaRPr lang="fr-FR" sz="1800" dirty="0"/>
          </a:p>
          <a:p>
            <a:pPr>
              <a:lnSpc>
                <a:spcPct val="80000"/>
              </a:lnSpc>
            </a:pPr>
            <a:r>
              <a:rPr lang="fr-FR" sz="1800" b="1" dirty="0"/>
              <a:t>Des cycles longs</a:t>
            </a:r>
            <a:r>
              <a:rPr lang="fr-FR" sz="1800" dirty="0"/>
              <a:t> centrés sur la mise en activité fonctionnelle des élèves à propos </a:t>
            </a:r>
            <a:br>
              <a:rPr lang="fr-FR" sz="1800" dirty="0"/>
            </a:br>
            <a:r>
              <a:rPr lang="fr-FR" sz="1800" dirty="0"/>
              <a:t>d</a:t>
            </a:r>
            <a:r>
              <a:rPr lang="ja-JP" altLang="fr-FR" sz="1800" dirty="0">
                <a:latin typeface="Arial"/>
              </a:rPr>
              <a:t>’</a:t>
            </a:r>
            <a:r>
              <a:rPr lang="fr-FR" sz="1800" dirty="0"/>
              <a:t> habiletés fermées épuisent rapidement les motivations  des élèves et de l</a:t>
            </a:r>
            <a:r>
              <a:rPr lang="ja-JP" altLang="fr-FR" sz="1800" dirty="0">
                <a:latin typeface="Arial"/>
              </a:rPr>
              <a:t>’</a:t>
            </a:r>
            <a:r>
              <a:rPr lang="fr-FR" sz="1800" dirty="0"/>
              <a:t>enseignant.</a:t>
            </a:r>
          </a:p>
        </p:txBody>
      </p:sp>
    </p:spTree>
    <p:extLst>
      <p:ext uri="{BB962C8B-B14F-4D97-AF65-F5344CB8AC3E}">
        <p14:creationId xmlns:p14="http://schemas.microsoft.com/office/powerpoint/2010/main" val="6312993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 smtClean="0"/>
              <a:t>CAHPN BAC GT EPS 2012…</a:t>
            </a:r>
            <a:endParaRPr lang="fr-FR" sz="40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fr-FR" sz="1800" b="1" u="sng" dirty="0"/>
              <a:t>Hypothèses didactiques:</a:t>
            </a:r>
            <a:br>
              <a:rPr lang="fr-FR" sz="1800" b="1" u="sng" dirty="0"/>
            </a:br>
            <a:endParaRPr lang="fr-FR" sz="1800" b="1" dirty="0"/>
          </a:p>
          <a:p>
            <a:pPr algn="just">
              <a:lnSpc>
                <a:spcPct val="80000"/>
              </a:lnSpc>
            </a:pPr>
            <a:r>
              <a:rPr lang="fr-FR" sz="2000" dirty="0"/>
              <a:t>Les activités, dont </a:t>
            </a:r>
            <a:r>
              <a:rPr lang="fr-FR" sz="2000" b="1" dirty="0"/>
              <a:t>la maîtrise technologique</a:t>
            </a:r>
            <a:r>
              <a:rPr lang="fr-FR" sz="2000" dirty="0"/>
              <a:t> par l</a:t>
            </a:r>
            <a:r>
              <a:rPr lang="ja-JP" altLang="fr-FR" sz="2000" dirty="0">
                <a:latin typeface="Arial"/>
              </a:rPr>
              <a:t>’</a:t>
            </a:r>
            <a:r>
              <a:rPr lang="fr-FR" sz="2000" dirty="0"/>
              <a:t>enseignant est perçue comme importante, complexe et de plus, déterminante dans la réussite, sont délaissées.</a:t>
            </a:r>
            <a:br>
              <a:rPr lang="fr-FR" sz="2000" dirty="0"/>
            </a:br>
            <a:endParaRPr lang="fr-FR" sz="2000" dirty="0"/>
          </a:p>
          <a:p>
            <a:pPr algn="just">
              <a:lnSpc>
                <a:spcPct val="80000"/>
              </a:lnSpc>
            </a:pPr>
            <a:r>
              <a:rPr lang="fr-FR" sz="2000" dirty="0"/>
              <a:t>Les activités nécessitant une </a:t>
            </a:r>
            <a:r>
              <a:rPr lang="fr-FR" sz="2000" b="1" dirty="0"/>
              <a:t>mise en jeu individuelle et complexe</a:t>
            </a:r>
            <a:r>
              <a:rPr lang="fr-FR" sz="2000" dirty="0"/>
              <a:t> </a:t>
            </a:r>
            <a:r>
              <a:rPr lang="fr-FR" sz="2000" b="1" dirty="0"/>
              <a:t>de la motricité</a:t>
            </a:r>
            <a:r>
              <a:rPr lang="fr-FR" sz="2000" dirty="0"/>
              <a:t> où la valeur physique intervient de manière forte rendent les conditions d</a:t>
            </a:r>
            <a:r>
              <a:rPr lang="ja-JP" altLang="fr-FR" sz="2000" dirty="0">
                <a:latin typeface="Arial"/>
              </a:rPr>
              <a:t>’</a:t>
            </a:r>
            <a:r>
              <a:rPr lang="fr-FR" sz="2000" dirty="0"/>
              <a:t>enseignement ardues.</a:t>
            </a:r>
            <a:br>
              <a:rPr lang="fr-FR" sz="2000" dirty="0"/>
            </a:br>
            <a:endParaRPr lang="fr-FR" sz="2000" dirty="0"/>
          </a:p>
          <a:p>
            <a:pPr algn="just">
              <a:lnSpc>
                <a:spcPct val="80000"/>
              </a:lnSpc>
            </a:pPr>
            <a:r>
              <a:rPr lang="fr-FR" sz="2000" dirty="0"/>
              <a:t>Les activités nécessitant des </a:t>
            </a:r>
            <a:r>
              <a:rPr lang="fr-FR" sz="2000" b="1" dirty="0"/>
              <a:t>régulations individualisées</a:t>
            </a:r>
            <a:r>
              <a:rPr lang="fr-FR" sz="2000" dirty="0"/>
              <a:t>, des stratégies d</a:t>
            </a:r>
            <a:r>
              <a:rPr lang="ja-JP" altLang="fr-FR" sz="2000" dirty="0">
                <a:latin typeface="Arial"/>
              </a:rPr>
              <a:t>’</a:t>
            </a:r>
            <a:r>
              <a:rPr lang="fr-FR" sz="2000" dirty="0"/>
              <a:t>intervention exigeantes, ciblées, et parfaitement formalisées, sont abandonnées. </a:t>
            </a:r>
            <a:br>
              <a:rPr lang="fr-FR" sz="2000" dirty="0"/>
            </a:br>
            <a:endParaRPr lang="fr-FR" sz="2000" dirty="0"/>
          </a:p>
          <a:p>
            <a:pPr algn="just">
              <a:lnSpc>
                <a:spcPct val="80000"/>
              </a:lnSpc>
            </a:pPr>
            <a:r>
              <a:rPr lang="fr-FR" sz="2000" dirty="0"/>
              <a:t>Les élèves actuelles sont en échec dans des activités où ils doivent </a:t>
            </a:r>
            <a:r>
              <a:rPr lang="fr-FR" sz="2000" b="1" dirty="0"/>
              <a:t>instaurer un contrôle d</a:t>
            </a:r>
            <a:r>
              <a:rPr lang="ja-JP" altLang="fr-FR" sz="2000" b="1" dirty="0">
                <a:latin typeface="Arial"/>
              </a:rPr>
              <a:t>’</a:t>
            </a:r>
            <a:r>
              <a:rPr lang="fr-FR" sz="2000" b="1" dirty="0"/>
              <a:t>eux-mêmes</a:t>
            </a:r>
            <a:r>
              <a:rPr lang="fr-FR" sz="2000" dirty="0"/>
              <a:t> à des vitesses et des intensités élevées. Les aménagements deviennent trop nombreux à gérer et la mise en place coûteuse</a:t>
            </a:r>
            <a:r>
              <a:rPr lang="fr-FR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6432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Il est à noter que souvent le STEP n’est pas traité comme une CP5 mais comme une CP3</a:t>
            </a:r>
          </a:p>
          <a:p>
            <a:r>
              <a:rPr lang="fr-FR" dirty="0"/>
              <a:t>Que le ½ fond n’est pas traité comme </a:t>
            </a:r>
            <a:r>
              <a:rPr lang="fr-FR" dirty="0" err="1"/>
              <a:t>cune</a:t>
            </a:r>
            <a:r>
              <a:rPr lang="fr-FR" dirty="0"/>
              <a:t> CP1 mais comme une CP5</a:t>
            </a:r>
          </a:p>
          <a:p>
            <a:r>
              <a:rPr lang="fr-FR" dirty="0"/>
              <a:t>Que l’acrosport n’est pas traité comme une activité gymnique mais comme une activité de  cirque.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40827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CHAPN BAC GT EPS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 smtClean="0"/>
              <a:t>Et les filles?</a:t>
            </a:r>
          </a:p>
          <a:p>
            <a:r>
              <a:rPr lang="fr-FR" dirty="0" smtClean="0"/>
              <a:t>Elles représentent 15823 candidates.</a:t>
            </a:r>
          </a:p>
          <a:p>
            <a:r>
              <a:rPr lang="fr-FR" dirty="0" smtClean="0"/>
              <a:t>3907 notes en volley et 7500 notes en Bad. Soit  11407 notes ( on ne peut doubler badminton et volley car même CP ). 72% de l’effectif</a:t>
            </a:r>
          </a:p>
          <a:p>
            <a:r>
              <a:rPr lang="fr-FR" b="1" dirty="0" smtClean="0"/>
              <a:t>Or </a:t>
            </a:r>
          </a:p>
          <a:p>
            <a:r>
              <a:rPr lang="fr-FR" b="1" dirty="0" smtClean="0"/>
              <a:t>Les plus mauvaises moyennes pour les filles sont en Volley 11,7 et en badminton 12,2 !!</a:t>
            </a:r>
          </a:p>
          <a:p>
            <a:r>
              <a:rPr lang="fr-FR" b="1" dirty="0" smtClean="0"/>
              <a:t>Rien n’a </a:t>
            </a:r>
            <a:r>
              <a:rPr lang="fr-FR" b="1" smtClean="0"/>
              <a:t>changé depuis 2005!!</a:t>
            </a:r>
            <a:endParaRPr lang="fr-FR" b="1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38211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CHAPN BAC GT EPS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 smtClean="0"/>
              <a:t>Et les filles?</a:t>
            </a:r>
          </a:p>
          <a:p>
            <a:r>
              <a:rPr lang="fr-FR" b="1" dirty="0" smtClean="0"/>
              <a:t>Leurs meilleures moyennes:</a:t>
            </a:r>
          </a:p>
          <a:p>
            <a:r>
              <a:rPr lang="fr-FR" dirty="0" smtClean="0"/>
              <a:t>Cirque : 14,7 (121)</a:t>
            </a:r>
          </a:p>
          <a:p>
            <a:r>
              <a:rPr lang="fr-FR" dirty="0" smtClean="0"/>
              <a:t>Danse :  14,4 ( 1606)</a:t>
            </a:r>
          </a:p>
          <a:p>
            <a:r>
              <a:rPr lang="fr-FR" dirty="0" smtClean="0"/>
              <a:t>Natation de durée: 14,5 (17)</a:t>
            </a:r>
          </a:p>
          <a:p>
            <a:r>
              <a:rPr lang="fr-FR" dirty="0" err="1" smtClean="0"/>
              <a:t>Step</a:t>
            </a:r>
            <a:r>
              <a:rPr lang="fr-FR" dirty="0" smtClean="0"/>
              <a:t>: 14,1 (1832)</a:t>
            </a:r>
          </a:p>
          <a:p>
            <a:r>
              <a:rPr lang="fr-FR" b="1" dirty="0" smtClean="0"/>
              <a:t>L’offre de formation dans l’académie permettant aux filles d’obtenir de bonnes notes est donc très limitée.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980769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CHAPN BAC GT EPS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Quand un garçon prend danse, il s’en sort mieux  (13,6/14,1) que lorsque une fille prend Foot (12,7/14,1)…</a:t>
            </a:r>
          </a:p>
          <a:p>
            <a:r>
              <a:rPr lang="fr-FR" dirty="0" smtClean="0"/>
              <a:t>Les garçons sont semble-t-il toujours valorisés, alors que nous avons une majorité de filles passant le baccalauréat 15823 pour 13093 pour les garçons.</a:t>
            </a:r>
          </a:p>
          <a:p>
            <a:r>
              <a:rPr lang="fr-FR" b="1" dirty="0" smtClean="0"/>
              <a:t>Comment éviter cette état de fait et revenir à l’équilibre?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5430764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CHAPN BAC GT EPS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75645"/>
            <a:ext cx="8229600" cy="504613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Mais quand on propose aux enseignants </a:t>
            </a:r>
            <a:r>
              <a:rPr lang="fr-FR" dirty="0"/>
              <a:t>en formation continue </a:t>
            </a:r>
            <a:r>
              <a:rPr lang="fr-FR" dirty="0" smtClean="0"/>
              <a:t>de choisir de se former en danse ou en cirque (CP3) d’une part ou en  volley, basket, badminton (CP4) d’autre part, </a:t>
            </a:r>
          </a:p>
          <a:p>
            <a:r>
              <a:rPr lang="fr-FR" b="1" dirty="0" smtClean="0"/>
              <a:t>ils choisissent majoritairement CP4!</a:t>
            </a:r>
          </a:p>
          <a:p>
            <a:r>
              <a:rPr lang="fr-FR" b="1" dirty="0" smtClean="0"/>
              <a:t>La dimension acrobatique ( gymnastique, acrosport est survalorisée en CP3)</a:t>
            </a:r>
          </a:p>
          <a:p>
            <a:r>
              <a:rPr lang="fr-FR" b="1" dirty="0" smtClean="0"/>
              <a:t>Plus de 500 filles choisissent danse en examen ponctuel terminal.</a:t>
            </a:r>
          </a:p>
          <a:p>
            <a:r>
              <a:rPr lang="fr-FR" b="1" dirty="0" smtClean="0"/>
              <a:t>Comment réintroduire l’artistique en CCF?</a:t>
            </a:r>
          </a:p>
          <a:p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801415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85750" y="214313"/>
            <a:ext cx="8572500" cy="10001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 programme EPS du LEGT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 du 29 avril 2010</a:t>
            </a:r>
            <a:r>
              <a:rPr lang="fr-FR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2531" name="ZoneTexte 2"/>
          <p:cNvSpPr txBox="1">
            <a:spLocks noChangeArrowheads="1"/>
          </p:cNvSpPr>
          <p:nvPr/>
        </p:nvSpPr>
        <p:spPr bwMode="auto">
          <a:xfrm>
            <a:off x="214313" y="1428750"/>
            <a:ext cx="8786812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b="1">
                <a:cs typeface="Arial" charset="0"/>
              </a:rPr>
              <a:t>Des principes d</a:t>
            </a:r>
            <a:r>
              <a:rPr lang="ja-JP" altLang="fr-FR" b="1">
                <a:cs typeface="Arial" charset="0"/>
              </a:rPr>
              <a:t>’</a:t>
            </a:r>
            <a:r>
              <a:rPr lang="fr-FR" b="1">
                <a:cs typeface="Arial" charset="0"/>
              </a:rPr>
              <a:t>écriture</a:t>
            </a:r>
          </a:p>
          <a:p>
            <a:pPr eaLnBrk="1" hangingPunct="1"/>
            <a:endParaRPr lang="fr-FR" sz="700" b="1">
              <a:cs typeface="Arial" charset="0"/>
            </a:endParaRPr>
          </a:p>
          <a:p>
            <a:pPr lvl="1" eaLnBrk="1" hangingPunct="1">
              <a:buFont typeface="Arial" charset="0"/>
              <a:buChar char="•"/>
            </a:pPr>
            <a:r>
              <a:rPr lang="fr-FR" b="1">
                <a:cs typeface="Arial" charset="0"/>
              </a:rPr>
              <a:t> Cohérence à tous les niveaux d</a:t>
            </a:r>
            <a:r>
              <a:rPr lang="ja-JP" altLang="fr-FR" b="1">
                <a:cs typeface="Arial" charset="0"/>
              </a:rPr>
              <a:t>’</a:t>
            </a:r>
            <a:r>
              <a:rPr lang="fr-FR" b="1">
                <a:cs typeface="Arial" charset="0"/>
              </a:rPr>
              <a:t>enseignement</a:t>
            </a:r>
          </a:p>
          <a:p>
            <a:pPr lvl="1" eaLnBrk="1" hangingPunct="1">
              <a:buFont typeface="Arial" charset="0"/>
              <a:buChar char="•"/>
            </a:pPr>
            <a:r>
              <a:rPr lang="fr-FR" b="1">
                <a:cs typeface="Arial" charset="0"/>
              </a:rPr>
              <a:t> Lisibilité : </a:t>
            </a:r>
          </a:p>
          <a:p>
            <a:pPr lvl="1" eaLnBrk="1" hangingPunct="1">
              <a:buFont typeface="Arial" charset="0"/>
              <a:buChar char="•"/>
            </a:pPr>
            <a:r>
              <a:rPr lang="fr-FR" b="1">
                <a:cs typeface="Arial" charset="0"/>
              </a:rPr>
              <a:t> Une continuité curriculaire	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57188" y="3571875"/>
            <a:ext cx="8429625" cy="4619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2400" b="1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L’EPS, une et indivisible</a:t>
            </a:r>
          </a:p>
        </p:txBody>
      </p:sp>
      <p:sp>
        <p:nvSpPr>
          <p:cNvPr id="10" name="Chevron 9"/>
          <p:cNvSpPr/>
          <p:nvPr/>
        </p:nvSpPr>
        <p:spPr>
          <a:xfrm>
            <a:off x="2714625" y="4429125"/>
            <a:ext cx="2928938" cy="1357313"/>
          </a:xfrm>
          <a:prstGeom prst="chevr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6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Collège</a:t>
            </a:r>
          </a:p>
        </p:txBody>
      </p:sp>
      <p:sp>
        <p:nvSpPr>
          <p:cNvPr id="11" name="Chevron 10"/>
          <p:cNvSpPr/>
          <p:nvPr/>
        </p:nvSpPr>
        <p:spPr>
          <a:xfrm>
            <a:off x="5072063" y="4429125"/>
            <a:ext cx="2714625" cy="1357313"/>
          </a:xfrm>
          <a:prstGeom prst="chevr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Lycée</a:t>
            </a:r>
          </a:p>
        </p:txBody>
      </p:sp>
      <p:sp>
        <p:nvSpPr>
          <p:cNvPr id="12" name="Flèche droite rayée 11"/>
          <p:cNvSpPr/>
          <p:nvPr/>
        </p:nvSpPr>
        <p:spPr>
          <a:xfrm>
            <a:off x="785813" y="4429125"/>
            <a:ext cx="2428875" cy="1357313"/>
          </a:xfrm>
          <a:prstGeom prst="strip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Ecole</a:t>
            </a:r>
          </a:p>
        </p:txBody>
      </p:sp>
      <p:sp>
        <p:nvSpPr>
          <p:cNvPr id="13" name="Chevron 12"/>
          <p:cNvSpPr/>
          <p:nvPr/>
        </p:nvSpPr>
        <p:spPr>
          <a:xfrm>
            <a:off x="7358063" y="4429125"/>
            <a:ext cx="1357312" cy="1357313"/>
          </a:xfrm>
          <a:prstGeom prst="chevron">
            <a:avLst>
              <a:gd name="adj" fmla="val 48940"/>
            </a:avLst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Univ</a:t>
            </a:r>
            <a:r>
              <a:rPr lang="fr-FR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-CPGE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5750" y="5572125"/>
            <a:ext cx="2071688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2538" name="ZoneTexte 15"/>
          <p:cNvSpPr txBox="1">
            <a:spLocks noChangeArrowheads="1"/>
          </p:cNvSpPr>
          <p:nvPr/>
        </p:nvSpPr>
        <p:spPr bwMode="auto">
          <a:xfrm>
            <a:off x="142875" y="5572125"/>
            <a:ext cx="2571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sv-SE" sz="1400" i="1">
                <a:cs typeface="Arial" charset="0"/>
              </a:rPr>
              <a:t>BO HS n°3 du 19 juin 2008</a:t>
            </a:r>
            <a:endParaRPr lang="fr-FR" sz="1400">
              <a:cs typeface="Arial" charset="0"/>
            </a:endParaRPr>
          </a:p>
        </p:txBody>
      </p:sp>
      <p:sp>
        <p:nvSpPr>
          <p:cNvPr id="22539" name="ZoneTexte 17"/>
          <p:cNvSpPr txBox="1">
            <a:spLocks noChangeArrowheads="1"/>
          </p:cNvSpPr>
          <p:nvPr/>
        </p:nvSpPr>
        <p:spPr bwMode="auto">
          <a:xfrm>
            <a:off x="2428875" y="5929313"/>
            <a:ext cx="2714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400" i="1">
                <a:cs typeface="Arial" charset="0"/>
              </a:rPr>
              <a:t>BO spécial n°6 du 28 août 2008</a:t>
            </a:r>
            <a:endParaRPr lang="fr-FR" sz="1400">
              <a:cs typeface="Arial" charset="0"/>
            </a:endParaRPr>
          </a:p>
        </p:txBody>
      </p:sp>
      <p:sp>
        <p:nvSpPr>
          <p:cNvPr id="22540" name="ZoneTexte 18"/>
          <p:cNvSpPr txBox="1">
            <a:spLocks noChangeArrowheads="1"/>
          </p:cNvSpPr>
          <p:nvPr/>
        </p:nvSpPr>
        <p:spPr bwMode="auto">
          <a:xfrm>
            <a:off x="5572125" y="5857875"/>
            <a:ext cx="3357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400" i="1">
                <a:cs typeface="Arial" charset="0"/>
              </a:rPr>
              <a:t>LP : </a:t>
            </a:r>
            <a:r>
              <a:rPr lang="fr-FR" sz="1400" i="1">
                <a:latin typeface="Calibri" charset="0"/>
                <a:ea typeface="Arial" charset="0"/>
                <a:cs typeface="Arial" charset="0"/>
              </a:rPr>
              <a:t>BO spécial n°2 du 19 février 2009</a:t>
            </a:r>
            <a:endParaRPr lang="fr-FR" sz="1400" i="1">
              <a:cs typeface="Arial" charset="0"/>
            </a:endParaRPr>
          </a:p>
          <a:p>
            <a:pPr eaLnBrk="1" hangingPunct="1"/>
            <a:r>
              <a:rPr lang="fr-FR" sz="1400" i="1">
                <a:cs typeface="Arial" charset="0"/>
              </a:rPr>
              <a:t>LEGT : </a:t>
            </a:r>
            <a:r>
              <a:rPr lang="fr-FR" sz="1400" i="1">
                <a:latin typeface="Calibri" charset="0"/>
                <a:ea typeface="Arial" charset="0"/>
                <a:cs typeface="Arial" charset="0"/>
              </a:rPr>
              <a:t>BO du 29 avril 2010</a:t>
            </a:r>
            <a:endParaRPr lang="fr-FR" sz="1400" i="1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499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CHAPN BAC GT EPS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équipes de collège programment danse et/ou cirque obligatoirement ( N2 dans 8 groupements).</a:t>
            </a:r>
          </a:p>
          <a:p>
            <a:r>
              <a:rPr lang="fr-FR" dirty="0" smtClean="0"/>
              <a:t>Les élèves ont passé une épreuve histoire des arts au DNB où les enseignants d’EPS s’impliquent.</a:t>
            </a:r>
          </a:p>
          <a:p>
            <a:r>
              <a:rPr lang="fr-FR" b="1" dirty="0" smtClean="0"/>
              <a:t>Comment prendre en compte ce parcours en lycée?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3600598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CHAPN BAC GT EPS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Validité du C.M on ne dispense pas d’une APSA.</a:t>
            </a:r>
          </a:p>
          <a:p>
            <a:r>
              <a:rPr lang="fr-FR" dirty="0" smtClean="0"/>
              <a:t>Pas de CM rétroactif.</a:t>
            </a:r>
          </a:p>
          <a:p>
            <a:r>
              <a:rPr lang="fr-FR" dirty="0" smtClean="0"/>
              <a:t>Pas d’élève dispensé sans justificatif.</a:t>
            </a:r>
          </a:p>
          <a:p>
            <a:r>
              <a:rPr lang="fr-FR" dirty="0" smtClean="0"/>
              <a:t>Le CM doit être dans les mains de l’enseignant au plus tard 48h après l’absence constatée.</a:t>
            </a:r>
          </a:p>
          <a:p>
            <a:r>
              <a:rPr lang="fr-FR" dirty="0" smtClean="0"/>
              <a:t>Lutter contre la tendance à réduire la notation sur 2 APSA.</a:t>
            </a:r>
          </a:p>
          <a:p>
            <a:r>
              <a:rPr lang="fr-FR" dirty="0" smtClean="0"/>
              <a:t>Le rattrapage doit être obligatoirement proposé.</a:t>
            </a:r>
          </a:p>
          <a:p>
            <a:r>
              <a:rPr lang="fr-FR" dirty="0" smtClean="0"/>
              <a:t>Concevoir plus d’épreuve adaptée. Surtout pour une absence au 1</a:t>
            </a:r>
            <a:r>
              <a:rPr lang="fr-FR" baseline="30000" dirty="0" smtClean="0"/>
              <a:t>er</a:t>
            </a:r>
            <a:r>
              <a:rPr lang="fr-FR" dirty="0" smtClean="0"/>
              <a:t> trimestre.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26498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CHAPN BAC GT EPS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Dossier validé par le chef d’établissement</a:t>
            </a:r>
          </a:p>
          <a:p>
            <a:r>
              <a:rPr lang="fr-FR" dirty="0" smtClean="0"/>
              <a:t>Dates programmées et validées au C.A</a:t>
            </a:r>
          </a:p>
          <a:p>
            <a:r>
              <a:rPr lang="fr-FR" b="1" dirty="0" smtClean="0"/>
              <a:t>Procès verbal des épreuves ( date, épreuve, présents, absents, dispensés, accidents, refus de passage…) fournis et signés les 2 professeurs. Traçabilité.</a:t>
            </a:r>
          </a:p>
          <a:p>
            <a:r>
              <a:rPr lang="fr-FR" dirty="0" smtClean="0"/>
              <a:t>Rattraper dans la même CP si pas possible dans la même </a:t>
            </a:r>
            <a:r>
              <a:rPr lang="fr-FR" dirty="0"/>
              <a:t>é</a:t>
            </a:r>
            <a:r>
              <a:rPr lang="fr-FR" dirty="0" smtClean="0"/>
              <a:t>preuve ( C.O).</a:t>
            </a:r>
          </a:p>
          <a:p>
            <a:r>
              <a:rPr lang="fr-FR" dirty="0" smtClean="0"/>
              <a:t>Eviter les inattentions dans les saisies (</a:t>
            </a:r>
            <a:r>
              <a:rPr lang="fr-FR" dirty="0" err="1" smtClean="0"/>
              <a:t>disp</a:t>
            </a:r>
            <a:r>
              <a:rPr lang="fr-FR" dirty="0" smtClean="0"/>
              <a:t>, abs, zéro…)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05605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CHAPN BAC GT EPS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Envoyer la fiche qualitative avec le procès verbal.</a:t>
            </a:r>
          </a:p>
          <a:p>
            <a:r>
              <a:rPr lang="fr-FR" dirty="0" smtClean="0"/>
              <a:t>Faire émarger la lettre d’information par les élèves et les parents.</a:t>
            </a:r>
          </a:p>
          <a:p>
            <a:r>
              <a:rPr lang="fr-FR" dirty="0" smtClean="0"/>
              <a:t>La CHAPN tranche en dernier recours.</a:t>
            </a:r>
          </a:p>
          <a:p>
            <a:r>
              <a:rPr lang="fr-FR" dirty="0" smtClean="0"/>
              <a:t>Chacun doit assumer ses responsabilités de contrôle au delà de celles d’enseignant</a:t>
            </a:r>
          </a:p>
          <a:p>
            <a:r>
              <a:rPr lang="fr-FR" dirty="0" smtClean="0"/>
              <a:t>Un élève devient un candidat dès qu’il passe l’épreuve.</a:t>
            </a:r>
          </a:p>
          <a:p>
            <a:r>
              <a:rPr lang="fr-FR" dirty="0" smtClean="0"/>
              <a:t>Une fille enceinte n’est pas nécessairement dispensée, ni  à être considérée comme handicapée…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44865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Lycée GT évaluation EPS Bac 2013 </a:t>
            </a:r>
            <a:br>
              <a:rPr lang="fr-FR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</a:br>
            <a:r>
              <a:rPr lang="fr-FR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Organisation du texte</a:t>
            </a:r>
            <a:br>
              <a:rPr lang="fr-FR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IA IPR EPS</a:t>
            </a:r>
          </a:p>
          <a:p>
            <a:r>
              <a:rPr lang="fr-FR" dirty="0" smtClean="0"/>
              <a:t>LILLE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39758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re 1"/>
          <p:cNvSpPr>
            <a:spLocks noGrp="1"/>
          </p:cNvSpPr>
          <p:nvPr>
            <p:ph type="title"/>
          </p:nvPr>
        </p:nvSpPr>
        <p:spPr>
          <a:xfrm>
            <a:off x="457200" y="438150"/>
            <a:ext cx="8229600" cy="6524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200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/>
            </a:r>
            <a:br>
              <a:rPr lang="fr-FR" sz="3200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</a:br>
            <a:r>
              <a:rPr lang="fr-FR" sz="3200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Lycée GT évaluation EPS </a:t>
            </a:r>
            <a:r>
              <a:rPr lang="fr-FR" sz="3200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Bac </a:t>
            </a:r>
            <a:r>
              <a:rPr lang="fr-FR" sz="3200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2013 </a:t>
            </a:r>
            <a:br>
              <a:rPr lang="fr-FR" sz="3200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</a:br>
            <a:r>
              <a:rPr lang="fr-FR" sz="3200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Organisation </a:t>
            </a:r>
            <a:r>
              <a:rPr lang="fr-FR" sz="3200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du </a:t>
            </a:r>
            <a:r>
              <a:rPr lang="fr-FR" sz="3200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texte</a:t>
            </a:r>
            <a:r>
              <a:rPr lang="fr-FR" sz="3200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/>
            </a:r>
            <a:br>
              <a:rPr lang="fr-FR" sz="3200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</a:br>
            <a:endParaRPr lang="fr-FR" sz="3200" dirty="0">
              <a:solidFill>
                <a:srgbClr val="0070C0"/>
              </a:solidFill>
              <a:latin typeface="Arial" charset="0"/>
              <a:ea typeface="+mj-ea"/>
              <a:cs typeface="+mj-cs"/>
            </a:endParaRPr>
          </a:p>
        </p:txBody>
      </p:sp>
      <p:sp>
        <p:nvSpPr>
          <p:cNvPr id="36866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0" algn="just" fontAlgn="auto">
              <a:spcAft>
                <a:spcPts val="0"/>
              </a:spcAft>
              <a:buFontTx/>
              <a:buNone/>
              <a:defRPr/>
            </a:pPr>
            <a:r>
              <a:rPr lang="fr-FR" sz="2800" b="1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Différents types de contrôles </a:t>
            </a:r>
            <a:r>
              <a:rPr lang="fr-FR" sz="24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: CCF, Adapté et ponctuel  sous contrôle de la commission académique d</a:t>
            </a:r>
            <a:r>
              <a:rPr lang="ja-JP" altLang="fr-FR" sz="24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’</a:t>
            </a:r>
            <a:r>
              <a:rPr lang="fr-FR" altLang="ja-JP" sz="24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harmonisation et de proposition des notes.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fr-F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2400" b="1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CCF</a:t>
            </a:r>
            <a:r>
              <a:rPr lang="fr-FR" sz="24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 : enseignements  commun, complément, facultatif.</a:t>
            </a:r>
          </a:p>
          <a:p>
            <a:pPr marL="0" indent="0" fontAlgn="auto">
              <a:spcAft>
                <a:spcPts val="0"/>
              </a:spcAft>
              <a:buFont typeface="Arial"/>
              <a:buChar char="•"/>
              <a:defRPr/>
            </a:pPr>
            <a:endParaRPr lang="fr-F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2400" b="1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Adapté</a:t>
            </a:r>
            <a:r>
              <a:rPr lang="fr-FR" sz="24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fr-F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:</a:t>
            </a:r>
          </a:p>
          <a:p>
            <a:pPr marL="0" indent="0"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24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fr-F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handicap </a:t>
            </a:r>
            <a:r>
              <a:rPr lang="fr-FR" sz="24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(ou inaptitude</a:t>
            </a:r>
            <a:r>
              <a:rPr lang="fr-F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)</a:t>
            </a:r>
          </a:p>
          <a:p>
            <a:pPr marL="0" indent="0"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fr-FR" sz="24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sportifs de haut </a:t>
            </a:r>
            <a:r>
              <a:rPr lang="fr-F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niveau</a:t>
            </a:r>
          </a:p>
          <a:p>
            <a:pPr marL="0" indent="0"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 haut </a:t>
            </a:r>
            <a:r>
              <a:rPr lang="fr-FR" sz="24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niveau </a:t>
            </a:r>
            <a:r>
              <a:rPr lang="fr-F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scolaire.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fr-F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24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fr-FR" sz="2400" b="1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Ponctuel</a:t>
            </a:r>
            <a:r>
              <a:rPr lang="fr-FR" sz="24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fr-F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:</a:t>
            </a:r>
          </a:p>
          <a:p>
            <a:pPr marL="0" indent="0"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 Commun</a:t>
            </a:r>
          </a:p>
          <a:p>
            <a:pPr marL="0" indent="0"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fr-FR" sz="24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facultatif</a:t>
            </a:r>
          </a:p>
          <a:p>
            <a:pPr marL="0" indent="0" fontAlgn="auto">
              <a:spcAft>
                <a:spcPts val="0"/>
              </a:spcAft>
              <a:buFont typeface="Arial"/>
              <a:buChar char="•"/>
              <a:defRPr/>
            </a:pPr>
            <a:endParaRPr lang="fr-FR" dirty="0">
              <a:latin typeface="Arial" charset="0"/>
              <a:ea typeface="+mn-ea"/>
              <a:cs typeface="+mn-cs"/>
            </a:endParaRPr>
          </a:p>
        </p:txBody>
      </p:sp>
      <p:sp>
        <p:nvSpPr>
          <p:cNvPr id="2051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81750"/>
            <a:ext cx="2895600" cy="33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a-DK" sz="1400">
                <a:solidFill>
                  <a:srgbClr val="000000"/>
                </a:solidFill>
                <a:latin typeface="Arial" charset="0"/>
              </a:rPr>
              <a:t>CNCE IGEN 11 mai 2012</a:t>
            </a:r>
            <a:endParaRPr lang="fr-FR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2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B9D0F4-F0A2-5F41-AF07-878BEE6329F5}" type="slidenum">
              <a:rPr lang="fr-FR" sz="140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fr-FR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42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600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Lycée GT évaluation EPS Bac </a:t>
            </a:r>
            <a:r>
              <a:rPr lang="fr-FR" sz="3600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2013</a:t>
            </a:r>
            <a:br>
              <a:rPr lang="fr-FR" sz="3600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</a:br>
            <a:r>
              <a:rPr lang="fr-FR" sz="3600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Organisation du texte</a:t>
            </a:r>
            <a:endParaRPr lang="fr-FR" sz="3600" dirty="0">
              <a:ea typeface="+mj-ea"/>
              <a:cs typeface="+mj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fr-FR" sz="1700" b="1">
                <a:latin typeface="Calibri" charset="0"/>
              </a:rPr>
              <a:t>EVALUATION EN CCF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fr-FR" sz="1700">
                <a:latin typeface="Calibri" charset="0"/>
              </a:rPr>
              <a:t>Ensemble certificatif de 3 épreuves. 2 au moins de la liste nationale, la 3</a:t>
            </a:r>
            <a:r>
              <a:rPr lang="fr-FR" sz="1700" baseline="30000">
                <a:latin typeface="Calibri" charset="0"/>
              </a:rPr>
              <a:t>ème</a:t>
            </a:r>
            <a:r>
              <a:rPr lang="fr-FR" sz="1700">
                <a:latin typeface="Calibri" charset="0"/>
              </a:rPr>
              <a:t> peut être issue de la liste académique.</a:t>
            </a:r>
          </a:p>
          <a:p>
            <a:pPr marL="0" indent="0">
              <a:lnSpc>
                <a:spcPct val="80000"/>
              </a:lnSpc>
            </a:pPr>
            <a:endParaRPr lang="fr-FR" sz="1700">
              <a:latin typeface="Calibri" charset="0"/>
            </a:endParaRPr>
          </a:p>
          <a:p>
            <a:pPr marL="0" indent="0">
              <a:lnSpc>
                <a:spcPct val="80000"/>
              </a:lnSpc>
            </a:pPr>
            <a:r>
              <a:rPr lang="fr-FR" sz="1700" b="1" u="sng">
                <a:latin typeface="Calibri" charset="0"/>
              </a:rPr>
              <a:t>Les 3 épreuves doivent obligatoirement relevées de 3CP différentes.</a:t>
            </a:r>
          </a:p>
          <a:p>
            <a:pPr marL="0" indent="0">
              <a:lnSpc>
                <a:spcPct val="80000"/>
              </a:lnSpc>
            </a:pPr>
            <a:endParaRPr lang="fr-FR" sz="1700" b="1" u="sng">
              <a:latin typeface="Calibri" charset="0"/>
            </a:endParaRPr>
          </a:p>
          <a:p>
            <a:pPr marL="0" indent="0">
              <a:lnSpc>
                <a:spcPct val="80000"/>
              </a:lnSpc>
            </a:pPr>
            <a:r>
              <a:rPr lang="fr-FR" sz="1700" b="1" u="sng">
                <a:latin typeface="Calibri" charset="0"/>
              </a:rPr>
              <a:t>Les notes sont attribuées en référence au niveau 4 du référentiel de compétences attendues fixé par les programmes.</a:t>
            </a:r>
          </a:p>
          <a:p>
            <a:pPr marL="0" indent="0">
              <a:lnSpc>
                <a:spcPct val="80000"/>
              </a:lnSpc>
            </a:pPr>
            <a:r>
              <a:rPr lang="fr-FR" sz="1700" b="1" u="sng">
                <a:latin typeface="Calibri" charset="0"/>
              </a:rPr>
              <a:t>Les notes sont attribuées en référence au niveau 5 du référentiel en enseignement de complément et facultatif</a:t>
            </a:r>
          </a:p>
          <a:p>
            <a:pPr marL="0" indent="0">
              <a:lnSpc>
                <a:spcPct val="80000"/>
              </a:lnSpc>
            </a:pPr>
            <a:endParaRPr lang="fr-FR" sz="1700" b="1" u="sng">
              <a:latin typeface="Calibri" charset="0"/>
            </a:endParaRPr>
          </a:p>
          <a:p>
            <a:pPr marL="0" indent="0">
              <a:lnSpc>
                <a:spcPct val="80000"/>
              </a:lnSpc>
            </a:pPr>
            <a:r>
              <a:rPr lang="fr-FR" sz="1700">
                <a:latin typeface="Calibri" charset="0"/>
              </a:rPr>
              <a:t>Le jury est formé de 2 enseignants ( co-évaluation) selon un calendrier arrêté par l’établissement et les exigences fixées par les référentiels.</a:t>
            </a:r>
          </a:p>
          <a:p>
            <a:pPr marL="0" indent="0">
              <a:lnSpc>
                <a:spcPct val="80000"/>
              </a:lnSpc>
            </a:pPr>
            <a:r>
              <a:rPr lang="fr-FR" sz="1700" b="1">
                <a:latin typeface="Calibri" charset="0"/>
              </a:rPr>
              <a:t>Plus d’épreuve collective obligatoire.</a:t>
            </a:r>
          </a:p>
          <a:p>
            <a:pPr marL="0" indent="0">
              <a:lnSpc>
                <a:spcPct val="80000"/>
              </a:lnSpc>
            </a:pPr>
            <a:r>
              <a:rPr lang="fr-FR" sz="1700">
                <a:latin typeface="Calibri" charset="0"/>
              </a:rPr>
              <a:t>La liste nationale d’épreuves et d’activités correspondantes est publiée par voie de circulaire. L’ensemble des fiches attenantes constitue le référentiel national d’évaluation.</a:t>
            </a:r>
          </a:p>
        </p:txBody>
      </p:sp>
    </p:spTree>
    <p:extLst>
      <p:ext uri="{BB962C8B-B14F-4D97-AF65-F5344CB8AC3E}">
        <p14:creationId xmlns:p14="http://schemas.microsoft.com/office/powerpoint/2010/main" val="22789607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1143000"/>
          </a:xfrm>
        </p:spPr>
        <p:txBody>
          <a:bodyPr/>
          <a:lstStyle/>
          <a:p>
            <a:r>
              <a:rPr lang="fr-FR" sz="3200">
                <a:solidFill>
                  <a:srgbClr val="0070C0"/>
                </a:solidFill>
                <a:latin typeface="Arial" charset="0"/>
                <a:cs typeface="Arial" charset="0"/>
              </a:rPr>
              <a:t>Lycée Gt évaluation EPS Bac 2013</a:t>
            </a:r>
            <a:br>
              <a:rPr lang="fr-FR" sz="3200">
                <a:solidFill>
                  <a:srgbClr val="0070C0"/>
                </a:solidFill>
                <a:latin typeface="Arial" charset="0"/>
                <a:cs typeface="Arial" charset="0"/>
              </a:rPr>
            </a:br>
            <a:r>
              <a:rPr lang="fr-FR" sz="3200">
                <a:solidFill>
                  <a:srgbClr val="0070C0"/>
                </a:solidFill>
                <a:latin typeface="Arial" charset="0"/>
                <a:cs typeface="Arial" charset="0"/>
              </a:rPr>
              <a:t>Organisation du texte</a:t>
            </a:r>
            <a:endParaRPr lang="fr-FR" sz="3200">
              <a:latin typeface="Calibri" charset="0"/>
            </a:endParaRPr>
          </a:p>
        </p:txBody>
      </p:sp>
      <p:sp>
        <p:nvSpPr>
          <p:cNvPr id="1741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>
                <a:latin typeface="Calibri" charset="0"/>
              </a:rPr>
              <a:t>Une liste académique complète la liste nationale. Elle comprend au maximum 4 épreuves, elle est arrêté par le Recteur et s’applique à tous les types d’enseignement évalués en CCF. </a:t>
            </a:r>
          </a:p>
          <a:p>
            <a:r>
              <a:rPr lang="fr-FR" sz="2000" dirty="0">
                <a:latin typeface="Calibri" charset="0"/>
              </a:rPr>
              <a:t>Pas de changement concernant le projet annuel de protocole d’évaluation , son contenu et sa validation.</a:t>
            </a:r>
          </a:p>
          <a:p>
            <a:r>
              <a:rPr lang="fr-FR" sz="2000" dirty="0">
                <a:latin typeface="Calibri" charset="0"/>
              </a:rPr>
              <a:t>Pas de changement concernant la CHAPN et la CNE et leurs missions.</a:t>
            </a:r>
          </a:p>
          <a:p>
            <a:r>
              <a:rPr lang="fr-FR" sz="2000" b="1" u="sng" dirty="0">
                <a:latin typeface="Calibri" charset="0"/>
              </a:rPr>
              <a:t>Le contrôle adapté</a:t>
            </a:r>
          </a:p>
          <a:p>
            <a:r>
              <a:rPr lang="fr-FR" sz="2000" dirty="0">
                <a:latin typeface="Calibri" charset="0"/>
              </a:rPr>
              <a:t>Les élèves présentant une inaptitude partielle ou un handicap ( attestés par le médecin scolaire) bénéficie d’un contrôle adapté ( 2 épreuves adaptées/ 2 CP différentes). 1 épreuve en cas de sévérité majeure du handicap. </a:t>
            </a:r>
          </a:p>
          <a:p>
            <a:r>
              <a:rPr lang="fr-FR" sz="2000" dirty="0">
                <a:latin typeface="Calibri" charset="0"/>
              </a:rPr>
              <a:t>Si le handicap ne permet pas de pratique adaptée, neutralisation du coefficient sur proposition du chef d’établissement et validation CHAPN</a:t>
            </a:r>
          </a:p>
        </p:txBody>
      </p:sp>
    </p:spTree>
    <p:extLst>
      <p:ext uri="{BB962C8B-B14F-4D97-AF65-F5344CB8AC3E}">
        <p14:creationId xmlns:p14="http://schemas.microsoft.com/office/powerpoint/2010/main" val="41117565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Lycée </a:t>
            </a:r>
            <a:r>
              <a:rPr lang="fr-FR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Bac EPS </a:t>
            </a:r>
            <a:r>
              <a:rPr lang="fr-FR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2013</a:t>
            </a:r>
            <a:br>
              <a:rPr lang="fr-FR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</a:br>
            <a:r>
              <a:rPr lang="fr-FR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Organisation du texte</a:t>
            </a:r>
            <a:endParaRPr lang="fr-FR" dirty="0">
              <a:ea typeface="+mj-ea"/>
              <a:cs typeface="+mj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fr-FR" sz="2400" b="1" dirty="0" smtClean="0">
                <a:ea typeface="+mn-ea"/>
                <a:cs typeface="+mn-cs"/>
              </a:rPr>
              <a:t>Les sportifs de haut niveau </a:t>
            </a:r>
          </a:p>
          <a:p>
            <a:pPr marL="0" indent="0" algn="just" fontAlgn="auto">
              <a:lnSpc>
                <a:spcPct val="90000"/>
              </a:lnSpc>
              <a:spcAft>
                <a:spcPts val="0"/>
              </a:spcAft>
              <a:buFont typeface="Arial"/>
              <a:buNone/>
              <a:defRPr/>
            </a:pPr>
            <a:r>
              <a:rPr lang="fr-FR" sz="2000" dirty="0" smtClean="0">
                <a:latin typeface="Arial"/>
                <a:ea typeface="+mn-ea"/>
                <a:cs typeface="Arial"/>
              </a:rPr>
              <a:t>inscrits sur liste et les espoirs partenaires d’entraînement peuvent bénéficier de modalités adaptées.</a:t>
            </a:r>
            <a:r>
              <a:rPr lang="fr-FR" sz="2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endParaRPr lang="fr-FR" sz="2000" b="1" dirty="0" smtClean="0">
              <a:solidFill>
                <a:srgbClr val="000000"/>
              </a:solidFill>
              <a:latin typeface="Arial"/>
              <a:ea typeface="+mn-ea"/>
              <a:cs typeface="Arial"/>
            </a:endParaRPr>
          </a:p>
          <a:p>
            <a:pPr algn="just"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fr-FR" sz="20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fr-FR" sz="2000" u="sng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Enseignement Commun</a:t>
            </a:r>
            <a:r>
              <a:rPr lang="fr-FR" sz="20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 : Deux épreuves au moins relevant de  2CP différentes. Le calendrier peut lui aussi être adapté</a:t>
            </a:r>
            <a:r>
              <a:rPr lang="fr-FR" sz="20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.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fr-FR" sz="20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fr-FR" sz="2000" u="sng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Option Facultative </a:t>
            </a:r>
            <a:r>
              <a:rPr lang="fr-FR" sz="20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: Pratique physique en « validation d</a:t>
            </a:r>
            <a:r>
              <a:rPr lang="ja-JP" altLang="fr-FR" sz="20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’</a:t>
            </a:r>
            <a:r>
              <a:rPr lang="fr-FR" altLang="ja-JP" sz="20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acquis » sur 16 points. Une partie sur 4 points ( entretien sur les connaissances et la réflexion sur la pratique)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fr-FR" sz="2000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fr-FR" sz="2000" dirty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fr-FR" sz="20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40864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>
                <a:solidFill>
                  <a:srgbClr val="0070C0"/>
                </a:solidFill>
                <a:latin typeface="Arial" charset="0"/>
                <a:cs typeface="Arial" charset="0"/>
              </a:rPr>
              <a:t>Lycée Bac EPS 2013</a:t>
            </a:r>
            <a:br>
              <a:rPr lang="fr-FR" sz="3200">
                <a:solidFill>
                  <a:srgbClr val="0070C0"/>
                </a:solidFill>
                <a:latin typeface="Arial" charset="0"/>
                <a:cs typeface="Arial" charset="0"/>
              </a:rPr>
            </a:br>
            <a:r>
              <a:rPr lang="fr-FR" sz="3200">
                <a:solidFill>
                  <a:srgbClr val="0070C0"/>
                </a:solidFill>
                <a:latin typeface="Arial" charset="0"/>
                <a:cs typeface="Arial" charset="0"/>
              </a:rPr>
              <a:t>Organisation du texte</a:t>
            </a:r>
            <a:endParaRPr lang="fr-FR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8914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</p:spPr>
        <p:txBody>
          <a:bodyPr rtlCol="0">
            <a:normAutofit/>
          </a:bodyPr>
          <a:lstStyle/>
          <a:p>
            <a:pPr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fr-FR" sz="20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0" indent="0" algn="just" fontAlgn="auto">
              <a:lnSpc>
                <a:spcPct val="90000"/>
              </a:lnSpc>
              <a:spcAft>
                <a:spcPts val="0"/>
              </a:spcAft>
              <a:buFont typeface="Arial"/>
              <a:buNone/>
              <a:defRPr/>
            </a:pPr>
            <a:r>
              <a:rPr lang="fr-FR" sz="2000" b="1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Sportifs de haut niveau </a:t>
            </a:r>
            <a:r>
              <a:rPr lang="fr-FR" sz="2000" b="1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scolaire (championnat de France scolaire en seconde et première) </a:t>
            </a:r>
            <a:r>
              <a:rPr lang="fr-FR" sz="2000" b="1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et jeunes </a:t>
            </a:r>
            <a:r>
              <a:rPr lang="fr-FR" sz="2000" b="1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officiels (certifiés niveau national et international)</a:t>
            </a:r>
            <a:endParaRPr lang="fr-FR" sz="2000" dirty="0">
              <a:solidFill>
                <a:srgbClr val="000000"/>
              </a:solidFill>
              <a:latin typeface="Calibri" charset="0"/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fr-FR" sz="20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fr-FR" sz="20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Enseignement Commun </a:t>
            </a:r>
            <a:r>
              <a:rPr lang="fr-FR" sz="20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: conditions normales du CCF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fr-FR" sz="20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fr-FR" sz="20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Option Facultative </a:t>
            </a:r>
            <a:r>
              <a:rPr lang="fr-FR" sz="20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:  Pratique physique en « validation d</a:t>
            </a:r>
            <a:r>
              <a:rPr lang="ja-JP" altLang="fr-FR" sz="20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’</a:t>
            </a:r>
            <a:r>
              <a:rPr lang="fr-FR" altLang="ja-JP" sz="20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acquis </a:t>
            </a:r>
            <a:r>
              <a:rPr lang="fr-FR" altLang="ja-JP" sz="20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». Entretien sur 4 points (idem sportif de haut niveau)</a:t>
            </a:r>
            <a:endParaRPr lang="fr-FR" altLang="ja-JP" sz="20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fr-FR" sz="2000" dirty="0">
              <a:latin typeface="Arial" charset="0"/>
              <a:ea typeface="+mn-ea"/>
              <a:cs typeface="+mn-cs"/>
            </a:endParaRPr>
          </a:p>
        </p:txBody>
      </p:sp>
      <p:sp>
        <p:nvSpPr>
          <p:cNvPr id="4099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53188"/>
            <a:ext cx="2895600" cy="268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00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B2CD3DC-EE0E-7C4F-A42B-4915659443A0}" type="slidenum">
              <a:rPr lang="fr-FR" sz="140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fr-FR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666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200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EPS RAPPEL</a:t>
            </a:r>
            <a:r>
              <a:rPr lang="fr-FR" sz="3200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/>
            </a:r>
            <a:br>
              <a:rPr lang="fr-FR" sz="3200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</a:br>
            <a:r>
              <a:rPr lang="fr-FR" sz="3200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ARCHITECTURE DES PROGRAMMES</a:t>
            </a:r>
            <a:br>
              <a:rPr lang="fr-FR" sz="3200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</a:br>
            <a:r>
              <a:rPr lang="fr-FR" sz="3200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« </a:t>
            </a:r>
            <a:r>
              <a:rPr lang="fr-FR" sz="2800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matrice disciplinaire »</a:t>
            </a:r>
            <a:endParaRPr lang="fr-FR" sz="3200" dirty="0">
              <a:solidFill>
                <a:srgbClr val="0070C0"/>
              </a:solidFill>
              <a:latin typeface="Arial" charset="0"/>
              <a:ea typeface="+mj-ea"/>
              <a:cs typeface="+mj-cs"/>
            </a:endParaRPr>
          </a:p>
        </p:txBody>
      </p:sp>
      <p:sp>
        <p:nvSpPr>
          <p:cNvPr id="1945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z="2400" dirty="0">
                <a:latin typeface="Arial" charset="0"/>
                <a:cs typeface="Arial" charset="0"/>
              </a:rPr>
              <a:t>Une finalité</a:t>
            </a:r>
          </a:p>
          <a:p>
            <a:pPr eaLnBrk="1" hangingPunct="1"/>
            <a:r>
              <a:rPr lang="fr-FR" sz="2400" dirty="0">
                <a:latin typeface="Arial" charset="0"/>
                <a:cs typeface="Arial" charset="0"/>
              </a:rPr>
              <a:t>Trois objectifs, </a:t>
            </a:r>
          </a:p>
          <a:p>
            <a:pPr eaLnBrk="1" hangingPunct="1"/>
            <a:r>
              <a:rPr lang="fr-FR" sz="2400" dirty="0">
                <a:latin typeface="Arial" charset="0"/>
                <a:cs typeface="Arial" charset="0"/>
              </a:rPr>
              <a:t>Deux ensembles de compétences (5CP et </a:t>
            </a:r>
            <a:r>
              <a:rPr lang="fr-FR" sz="2400" dirty="0" smtClean="0">
                <a:latin typeface="Arial" charset="0"/>
                <a:cs typeface="Arial" charset="0"/>
              </a:rPr>
              <a:t>3CMS</a:t>
            </a:r>
            <a:r>
              <a:rPr lang="fr-FR" sz="2400" dirty="0">
                <a:latin typeface="Arial" charset="0"/>
                <a:cs typeface="Arial" charset="0"/>
              </a:rPr>
              <a:t>)</a:t>
            </a:r>
          </a:p>
          <a:p>
            <a:pPr eaLnBrk="1" hangingPunct="1"/>
            <a:r>
              <a:rPr lang="fr-FR" sz="2400" dirty="0">
                <a:latin typeface="Arial" charset="0"/>
                <a:cs typeface="Arial" charset="0"/>
              </a:rPr>
              <a:t>Un référentiel de compétences attendues par APSA </a:t>
            </a:r>
          </a:p>
          <a:p>
            <a:pPr eaLnBrk="1" hangingPunct="1">
              <a:buFontTx/>
              <a:buNone/>
            </a:pPr>
            <a:r>
              <a:rPr lang="fr-FR" sz="2400" dirty="0">
                <a:latin typeface="Arial" charset="0"/>
                <a:cs typeface="Arial" charset="0"/>
              </a:rPr>
              <a:t>	N1, N2 (collège), N3, N4, N5 (Lycée)</a:t>
            </a:r>
          </a:p>
          <a:p>
            <a:pPr eaLnBrk="1" hangingPunct="1"/>
            <a:r>
              <a:rPr lang="fr-FR" sz="2400" dirty="0">
                <a:latin typeface="Arial" charset="0"/>
                <a:cs typeface="Arial" charset="0"/>
              </a:rPr>
              <a:t>Des contenus d</a:t>
            </a:r>
            <a:r>
              <a:rPr lang="ja-JP" altLang="fr-FR" sz="2400" dirty="0">
                <a:latin typeface="Arial" charset="0"/>
                <a:cs typeface="Arial" charset="0"/>
              </a:rPr>
              <a:t>’</a:t>
            </a:r>
            <a:r>
              <a:rPr lang="fr-FR" altLang="ja-JP" sz="2400" dirty="0">
                <a:latin typeface="Arial" charset="0"/>
                <a:cs typeface="Arial" charset="0"/>
              </a:rPr>
              <a:t>enseignement déclinés sous forme de connaissances, capacités, attitudes</a:t>
            </a:r>
          </a:p>
          <a:p>
            <a:pPr eaLnBrk="1" hangingPunct="1"/>
            <a:r>
              <a:rPr lang="fr-FR" sz="2400" dirty="0">
                <a:latin typeface="Arial" charset="0"/>
                <a:cs typeface="Arial" charset="0"/>
              </a:rPr>
              <a:t>Listes nationale, académique d’APSA et une activité spécifique à l</a:t>
            </a:r>
            <a:r>
              <a:rPr lang="ja-JP" altLang="fr-FR" sz="2400" dirty="0">
                <a:latin typeface="Arial" charset="0"/>
                <a:cs typeface="Arial" charset="0"/>
              </a:rPr>
              <a:t>’</a:t>
            </a:r>
            <a:r>
              <a:rPr lang="fr-FR" altLang="ja-JP" sz="2400" dirty="0">
                <a:latin typeface="Arial" charset="0"/>
                <a:cs typeface="Arial" charset="0"/>
              </a:rPr>
              <a:t>établissement possible.</a:t>
            </a:r>
            <a:endParaRPr lang="fr-FR" dirty="0">
              <a:latin typeface="Arial" charset="0"/>
            </a:endParaRPr>
          </a:p>
        </p:txBody>
      </p:sp>
      <p:sp>
        <p:nvSpPr>
          <p:cNvPr id="19459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81750"/>
            <a:ext cx="2895600" cy="33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a-DK" sz="1200">
                <a:solidFill>
                  <a:srgbClr val="000000"/>
                </a:solidFill>
                <a:latin typeface="Arial" charset="0"/>
              </a:rPr>
              <a:t>CNCE IGEN 11 mai 2012</a:t>
            </a:r>
            <a:endParaRPr lang="fr-FR" sz="1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460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C3A6024-1940-2544-919F-30028D0DCE50}" type="slidenum">
              <a:rPr lang="fr-FR" sz="1200">
                <a:solidFill>
                  <a:srgbClr val="000000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543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Lycée Bac </a:t>
            </a:r>
            <a:r>
              <a:rPr lang="fr-FR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EPS 2013</a:t>
            </a:r>
            <a:r>
              <a:rPr lang="fr-FR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/>
            </a:r>
            <a:br>
              <a:rPr lang="fr-FR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</a:br>
            <a:r>
              <a:rPr lang="fr-FR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Organisation du texte</a:t>
            </a:r>
            <a:endParaRPr lang="fr-FR" dirty="0">
              <a:ea typeface="+mj-ea"/>
              <a:cs typeface="+mj-cs"/>
            </a:endParaRPr>
          </a:p>
        </p:txBody>
      </p:sp>
      <p:sp>
        <p:nvSpPr>
          <p:cNvPr id="1945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b="1">
                <a:latin typeface="Calibri" charset="0"/>
              </a:rPr>
              <a:t>Evaluation de l’enseignement de complément </a:t>
            </a:r>
          </a:p>
          <a:p>
            <a:r>
              <a:rPr lang="fr-FR" sz="2000">
                <a:latin typeface="Calibri" charset="0"/>
              </a:rPr>
              <a:t>en cohérence avec les thèmes d’étude</a:t>
            </a:r>
          </a:p>
          <a:p>
            <a:r>
              <a:rPr lang="fr-FR" sz="2000">
                <a:latin typeface="Calibri" charset="0"/>
              </a:rPr>
              <a:t>2 parties:</a:t>
            </a:r>
          </a:p>
          <a:p>
            <a:r>
              <a:rPr lang="fr-FR" sz="2000">
                <a:latin typeface="Calibri" charset="0"/>
              </a:rPr>
              <a:t>Première:  3 APSA/3CP distincts ( 2 listes nationales)  note de 0 à 20 sur le niveau 5 de compétence. 60% de la note finale, chaque APSA contribuant pour 1/3.</a:t>
            </a:r>
          </a:p>
          <a:p>
            <a:r>
              <a:rPr lang="fr-FR" sz="2000">
                <a:latin typeface="Calibri" charset="0"/>
              </a:rPr>
              <a:t>Deuxième: prendre en compte l’engagement du candidat dans une production individuelle et une collective. 40% de la note. Chaque production pour moitié. Cette seconde partie </a:t>
            </a:r>
            <a:r>
              <a:rPr lang="fr-FR" sz="2000" b="1" u="sng">
                <a:latin typeface="Calibri" charset="0"/>
              </a:rPr>
              <a:t>peut-être bonifié par la validation des acquis dans le cadre du sport scolaire.</a:t>
            </a:r>
          </a:p>
          <a:p>
            <a:r>
              <a:rPr lang="fr-FR" sz="2000">
                <a:latin typeface="Calibri" charset="0"/>
              </a:rPr>
              <a:t>Peut prendre appui sur un carnet de bord et rendre compte de  production de nature différente (film, article, entraînement), de compétences d’organisateur, d’animateur…</a:t>
            </a:r>
          </a:p>
        </p:txBody>
      </p:sp>
    </p:spTree>
    <p:extLst>
      <p:ext uri="{BB962C8B-B14F-4D97-AF65-F5344CB8AC3E}">
        <p14:creationId xmlns:p14="http://schemas.microsoft.com/office/powerpoint/2010/main" val="14335040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Lycée Bac </a:t>
            </a:r>
            <a:r>
              <a:rPr lang="fr-FR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EPS 2013</a:t>
            </a:r>
            <a:r>
              <a:rPr lang="fr-FR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/>
            </a:r>
            <a:br>
              <a:rPr lang="fr-FR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</a:br>
            <a:r>
              <a:rPr lang="fr-FR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Organisation du texte</a:t>
            </a:r>
            <a:endParaRPr lang="fr-FR" dirty="0">
              <a:ea typeface="+mj-ea"/>
              <a:cs typeface="+mj-cs"/>
            </a:endParaRPr>
          </a:p>
        </p:txBody>
      </p:sp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b="1">
                <a:latin typeface="Calibri" charset="0"/>
              </a:rPr>
              <a:t>Evaluation de l’enseignement facultatif.</a:t>
            </a:r>
          </a:p>
          <a:p>
            <a:r>
              <a:rPr lang="fr-FR" sz="2000">
                <a:latin typeface="Calibri" charset="0"/>
              </a:rPr>
              <a:t>2 épreuves physiques/2CP différentes, une épreuve peut être commune avec l’enseignement commun. niveau 5 de compétence. Notation de 0 à 20 coefficient équivalent et représente 16 points/20. soit 80% de la note </a:t>
            </a:r>
          </a:p>
          <a:p>
            <a:r>
              <a:rPr lang="fr-FR" sz="2000" b="1">
                <a:latin typeface="Calibri" charset="0"/>
              </a:rPr>
              <a:t>et 1 entretien.</a:t>
            </a:r>
          </a:p>
          <a:p>
            <a:r>
              <a:rPr lang="fr-FR" sz="2000" u="sng">
                <a:latin typeface="Calibri" charset="0"/>
              </a:rPr>
              <a:t>Il s’appuie sur le carnet de suivi</a:t>
            </a:r>
            <a:r>
              <a:rPr lang="fr-FR" sz="2000">
                <a:latin typeface="Calibri" charset="0"/>
              </a:rPr>
              <a:t>. Connaissances et réflexion permettant de conduire une pratique dans les deux APSA. 4 points/20 soit 20% de la note. ( </a:t>
            </a:r>
            <a:r>
              <a:rPr lang="fr-FR" sz="2000" b="1">
                <a:latin typeface="Calibri" charset="0"/>
              </a:rPr>
              <a:t>durée, grille d’évaluation questions… à définir</a:t>
            </a:r>
            <a:r>
              <a:rPr lang="fr-FR" sz="2000">
                <a:latin typeface="Calibri" charset="0"/>
              </a:rPr>
              <a:t>)</a:t>
            </a:r>
          </a:p>
          <a:p>
            <a:r>
              <a:rPr lang="fr-FR" sz="2000">
                <a:latin typeface="Calibri" charset="0"/>
              </a:rPr>
              <a:t>Les candidats en complément ne peuvent  s’inscrire en Facultatif ni ceux dispensés de l’épreuve obligatoire.</a:t>
            </a:r>
          </a:p>
        </p:txBody>
      </p:sp>
    </p:spTree>
    <p:extLst>
      <p:ext uri="{BB962C8B-B14F-4D97-AF65-F5344CB8AC3E}">
        <p14:creationId xmlns:p14="http://schemas.microsoft.com/office/powerpoint/2010/main" val="13332262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Lycée Bac </a:t>
            </a:r>
            <a:r>
              <a:rPr lang="fr-FR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EPS 2013</a:t>
            </a:r>
            <a:r>
              <a:rPr lang="fr-FR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/>
            </a:r>
            <a:br>
              <a:rPr lang="fr-FR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</a:br>
            <a:r>
              <a:rPr lang="fr-FR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Organisation du texte</a:t>
            </a:r>
            <a:endParaRPr lang="fr-FR" dirty="0">
              <a:ea typeface="+mj-ea"/>
              <a:cs typeface="+mj-cs"/>
            </a:endParaRPr>
          </a:p>
        </p:txBody>
      </p:sp>
      <p:sp>
        <p:nvSpPr>
          <p:cNvPr id="21506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fr-FR" sz="2000" b="1">
                <a:latin typeface="Calibri" charset="0"/>
              </a:rPr>
              <a:t>Examen ponctuel terminal</a:t>
            </a:r>
          </a:p>
          <a:p>
            <a:pPr marL="0" indent="0">
              <a:buFont typeface="Arial" charset="0"/>
              <a:buNone/>
            </a:pPr>
            <a:r>
              <a:rPr lang="fr-FR" sz="2000" b="1">
                <a:latin typeface="Calibri" charset="0"/>
              </a:rPr>
              <a:t>Enseignement commun:</a:t>
            </a:r>
          </a:p>
          <a:p>
            <a:pPr marL="0" indent="0">
              <a:buFont typeface="Arial" charset="0"/>
              <a:buNone/>
            </a:pPr>
            <a:r>
              <a:rPr lang="fr-FR" sz="2000">
                <a:latin typeface="Calibri" charset="0"/>
              </a:rPr>
              <a:t>Le candidat choisit un couple d’épreuve ( 2CP différentes) parmi les 5 proposés dans la liste nationale.  Le niveau exigible est le niveau 4. moyenne des 2 notes sur 20.</a:t>
            </a:r>
          </a:p>
          <a:p>
            <a:pPr marL="0" indent="0">
              <a:buFont typeface="Arial" charset="0"/>
              <a:buNone/>
            </a:pPr>
            <a:r>
              <a:rPr lang="fr-FR" sz="2000">
                <a:latin typeface="Calibri" charset="0"/>
              </a:rPr>
              <a:t>Enseignement facultatif.</a:t>
            </a:r>
          </a:p>
          <a:p>
            <a:pPr marL="0" indent="0">
              <a:buFont typeface="Arial" charset="0"/>
              <a:buNone/>
            </a:pPr>
            <a:r>
              <a:rPr lang="fr-FR" sz="2000">
                <a:latin typeface="Calibri" charset="0"/>
              </a:rPr>
              <a:t>Le candidat choisit 1 épreuve parmi les 3 proposées sur la liste nationale spécifique à l’ Enseignement Fac et les 2 éventuellement proposées dans la liste académiques. Niveau 5 de compétence attendue.</a:t>
            </a:r>
          </a:p>
          <a:p>
            <a:pPr marL="0" indent="0">
              <a:buFont typeface="Arial" charset="0"/>
              <a:buNone/>
            </a:pPr>
            <a:r>
              <a:rPr lang="fr-FR" sz="2000">
                <a:latin typeface="Calibri" charset="0"/>
              </a:rPr>
              <a:t>Une épreuve physique sur 16 points et un entretien sur 4 points ( connaissance et réflexion sur sa pratique).</a:t>
            </a:r>
          </a:p>
        </p:txBody>
      </p:sp>
    </p:spTree>
    <p:extLst>
      <p:ext uri="{BB962C8B-B14F-4D97-AF65-F5344CB8AC3E}">
        <p14:creationId xmlns:p14="http://schemas.microsoft.com/office/powerpoint/2010/main" val="26122641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Lycée Bac </a:t>
            </a:r>
            <a:r>
              <a:rPr lang="fr-FR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EPS 2013</a:t>
            </a:r>
            <a:r>
              <a:rPr lang="fr-FR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/>
            </a:r>
            <a:br>
              <a:rPr lang="fr-FR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</a:br>
            <a:r>
              <a:rPr lang="fr-FR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Organisation du texte</a:t>
            </a:r>
            <a:endParaRPr lang="fr-FR" dirty="0">
              <a:ea typeface="+mj-ea"/>
              <a:cs typeface="+mj-cs"/>
            </a:endParaRPr>
          </a:p>
        </p:txBody>
      </p:sp>
      <p:sp>
        <p:nvSpPr>
          <p:cNvPr id="22530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>
                <a:latin typeface="Calibri" charset="0"/>
              </a:rPr>
              <a:t>Liste nationale d’épreuves pour les enseignements commun, de complément et facultatif.</a:t>
            </a:r>
          </a:p>
          <a:p>
            <a:r>
              <a:rPr lang="fr-FR" sz="2400" dirty="0">
                <a:latin typeface="Calibri" charset="0"/>
              </a:rPr>
              <a:t>Binôme d’épreuves support du contrôle ponctuel.</a:t>
            </a:r>
          </a:p>
          <a:p>
            <a:r>
              <a:rPr lang="fr-FR" sz="2400" dirty="0">
                <a:latin typeface="Calibri" charset="0"/>
              </a:rPr>
              <a:t>Liste des épreuves </a:t>
            </a:r>
            <a:r>
              <a:rPr lang="fr-FR" sz="2400" dirty="0">
                <a:latin typeface="Calibri" charset="0"/>
              </a:rPr>
              <a:t> </a:t>
            </a:r>
            <a:r>
              <a:rPr lang="fr-FR" sz="2400" dirty="0" smtClean="0">
                <a:latin typeface="Calibri" charset="0"/>
              </a:rPr>
              <a:t>académiques CCF: </a:t>
            </a:r>
            <a:r>
              <a:rPr lang="fr-FR" sz="2400" dirty="0" smtClean="0">
                <a:latin typeface="Calibri" charset="0"/>
              </a:rPr>
              <a:t> triathlon, VTT, </a:t>
            </a:r>
            <a:r>
              <a:rPr lang="fr-FR" sz="2400" dirty="0" err="1" smtClean="0">
                <a:latin typeface="Calibri" charset="0"/>
              </a:rPr>
              <a:t>canoé</a:t>
            </a:r>
            <a:r>
              <a:rPr lang="fr-FR" sz="2400" dirty="0" smtClean="0">
                <a:latin typeface="Calibri" charset="0"/>
              </a:rPr>
              <a:t> Kayak, lutte</a:t>
            </a:r>
          </a:p>
          <a:p>
            <a:r>
              <a:rPr lang="fr-FR" sz="2400" dirty="0" smtClean="0">
                <a:latin typeface="Calibri" charset="0"/>
              </a:rPr>
              <a:t>Epreuve ponctuelle enseignement facultatif: </a:t>
            </a:r>
            <a:r>
              <a:rPr lang="fr-FR" sz="2400" dirty="0" smtClean="0">
                <a:latin typeface="Calibri" charset="0"/>
              </a:rPr>
              <a:t>tennis natation </a:t>
            </a:r>
            <a:r>
              <a:rPr lang="fr-FR" sz="2400" smtClean="0">
                <a:latin typeface="Calibri" charset="0"/>
              </a:rPr>
              <a:t>danse football</a:t>
            </a:r>
            <a:endParaRPr lang="fr-FR" sz="2400" dirty="0">
              <a:latin typeface="Calibri" charset="0"/>
            </a:endParaRPr>
          </a:p>
          <a:p>
            <a:pPr marL="0" indent="0">
              <a:buNone/>
            </a:pPr>
            <a:endParaRPr lang="fr-FR" sz="2400" i="1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1292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CHAPN BAC GT EPS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4000" b="1" dirty="0" smtClean="0"/>
          </a:p>
          <a:p>
            <a:pPr marL="0" indent="0" algn="ctr">
              <a:buNone/>
            </a:pPr>
            <a:endParaRPr lang="fr-FR" sz="4000" b="1" dirty="0" smtClean="0"/>
          </a:p>
          <a:p>
            <a:pPr marL="0" indent="0" algn="ctr">
              <a:buNone/>
            </a:pPr>
            <a:r>
              <a:rPr lang="fr-FR" sz="4000" b="1" dirty="0" smtClean="0"/>
              <a:t>UNE EPS QUI EVOLUE</a:t>
            </a:r>
          </a:p>
          <a:p>
            <a:pPr marL="0" indent="0" algn="ctr">
              <a:buNone/>
            </a:pPr>
            <a:r>
              <a:rPr lang="fr-FR" sz="4000" b="1" dirty="0" smtClean="0"/>
              <a:t>En France et en Europe</a:t>
            </a:r>
          </a:p>
          <a:p>
            <a:pPr marL="0" indent="0" algn="ctr">
              <a:buNone/>
            </a:pPr>
            <a:r>
              <a:rPr lang="fr-FR" sz="4000" b="1" dirty="0" smtClean="0"/>
              <a:t>Des enjeux </a:t>
            </a:r>
            <a:r>
              <a:rPr lang="fr-FR" sz="4000" b="1" smtClean="0"/>
              <a:t>de société…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9974326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r-FR" dirty="0" smtClean="0">
                <a:latin typeface="Goudy Old Style" charset="0"/>
              </a:rPr>
              <a:t> </a:t>
            </a:r>
            <a:r>
              <a:rPr lang="fr-FR" dirty="0">
                <a:latin typeface="Goudy Old Style" charset="0"/>
              </a:rPr>
              <a:t>une jeunesse en souffrance….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735138"/>
            <a:ext cx="7707313" cy="4056062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dirty="0" smtClean="0">
                <a:ea typeface="+mn-ea"/>
                <a:cs typeface="+mn-cs"/>
              </a:rPr>
              <a:t>Sédentarité, obésité, mal-être, inactivité, addiction, chômage touchent la jeunesse européenne dans son ensemble.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>
                <a:ea typeface="+mn-ea"/>
                <a:cs typeface="+mn-cs"/>
              </a:rPr>
              <a:t>le Nord </a:t>
            </a:r>
            <a:r>
              <a:rPr lang="fr-FR" dirty="0">
                <a:ea typeface="+mn-ea"/>
                <a:cs typeface="+mn-cs"/>
              </a:rPr>
              <a:t>P</a:t>
            </a:r>
            <a:r>
              <a:rPr lang="fr-FR" dirty="0" smtClean="0">
                <a:ea typeface="+mn-ea"/>
                <a:cs typeface="+mn-cs"/>
              </a:rPr>
              <a:t>as de Calais est la région la plus touchée de France.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>
                <a:ea typeface="+mn-ea"/>
                <a:cs typeface="+mn-cs"/>
              </a:rPr>
              <a:t>C’est dans notre région que les enfants consacrent le plus de temps passé devant un écran (3h/jour)et le moins de temps consacré à la lecture.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>
                <a:ea typeface="+mn-ea"/>
                <a:cs typeface="+mn-cs"/>
              </a:rPr>
              <a:t>Le mal s’accentue dans les  CSP défavorisés et chez les filles, y compris pour les pratiques physiques.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>
                <a:ea typeface="+mn-ea"/>
                <a:cs typeface="+mn-cs"/>
              </a:rPr>
              <a:t>Le taux de pauvreté aujourd’hui est de 20% pour les jeunes de 20 à 25ans, il est de 14% pour les 80 ans et plus (Pierre Merle)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fr-FR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4857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re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653338" cy="868362"/>
          </a:xfrm>
        </p:spPr>
        <p:txBody>
          <a:bodyPr/>
          <a:lstStyle/>
          <a:p>
            <a:pPr eaLnBrk="1" hangingPunct="1"/>
            <a:r>
              <a:rPr lang="fr-FR" sz="3600" b="1">
                <a:latin typeface="Goudy Old Style" charset="0"/>
              </a:rPr>
              <a:t>Une jeunesse qui se détourne du sport…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6238" y="1371600"/>
            <a:ext cx="8191500" cy="504507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>
                <a:ea typeface="+mn-ea"/>
                <a:cs typeface="+mn-cs"/>
              </a:rPr>
              <a:t>On veut bien pratiquer mais pour le plaisir, sa santé, rencontrer des amis, changer son « look »….( INSERM, 1998)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>
                <a:ea typeface="+mn-ea"/>
                <a:cs typeface="+mn-cs"/>
              </a:rPr>
              <a:t>La compétition, l’envie de gagner vient en dernière position.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fr-FR" dirty="0" smtClean="0">
                <a:latin typeface="+mj-lt"/>
                <a:ea typeface="+mn-ea"/>
                <a:cs typeface="+mn-cs"/>
              </a:rPr>
              <a:t>Il pratique plus volontiers une activité physique (marche, natation ,vélo, jogging…)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>
                <a:solidFill>
                  <a:srgbClr val="000000"/>
                </a:solidFill>
                <a:ea typeface="+mn-ea"/>
                <a:cs typeface="+mn-cs"/>
              </a:rPr>
              <a:t>Les  </a:t>
            </a:r>
            <a:r>
              <a:rPr lang="fr-FR" dirty="0">
                <a:solidFill>
                  <a:srgbClr val="000000"/>
                </a:solidFill>
                <a:ea typeface="+mn-ea"/>
                <a:cs typeface="+mn-cs"/>
              </a:rPr>
              <a:t>¾ des jeunes qui pratiquent une activité physique régulière </a:t>
            </a:r>
            <a:r>
              <a:rPr lang="fr-FR" dirty="0" smtClean="0">
                <a:solidFill>
                  <a:srgbClr val="000000"/>
                </a:solidFill>
                <a:ea typeface="+mn-ea"/>
                <a:cs typeface="+mn-cs"/>
              </a:rPr>
              <a:t>sont en meilleure santé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000000"/>
                </a:solidFill>
                <a:ea typeface="+mn-ea"/>
                <a:cs typeface="+mn-cs"/>
              </a:rPr>
              <a:t>La problématique activité physique/activité sportive est actuellement posée</a:t>
            </a:r>
            <a:endParaRPr lang="fr-FR" b="1" dirty="0">
              <a:solidFill>
                <a:srgbClr val="000000"/>
              </a:solidFill>
              <a:ea typeface="+mn-ea"/>
              <a:cs typeface="+mn-cs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fr-FR" b="1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3275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 sz="3600" b="1" dirty="0">
                <a:latin typeface="Goudy Old Style" charset="0"/>
              </a:rPr>
              <a:t>Des pratiques de l’EPS en Europe qui changent et s’adaptent à cette situation</a:t>
            </a:r>
          </a:p>
        </p:txBody>
      </p:sp>
      <p:sp>
        <p:nvSpPr>
          <p:cNvPr id="35842" name="Espace réservé du contenu 2"/>
          <p:cNvSpPr>
            <a:spLocks noGrp="1"/>
          </p:cNvSpPr>
          <p:nvPr>
            <p:ph idx="1"/>
          </p:nvPr>
        </p:nvSpPr>
        <p:spPr>
          <a:xfrm>
            <a:off x="635000" y="1735138"/>
            <a:ext cx="7970838" cy="4665662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fr-FR" b="1">
                <a:latin typeface="Goudy Old Style" charset="0"/>
              </a:rPr>
              <a:t>L’EPS doit répondre aux enjeux de société </a:t>
            </a:r>
            <a:r>
              <a:rPr lang="fr-FR">
                <a:latin typeface="Goudy Old Style" charset="0"/>
              </a:rPr>
              <a:t>concernant la jeunesse et son avenir.</a:t>
            </a:r>
          </a:p>
          <a:p>
            <a:pPr eaLnBrk="1" hangingPunct="1"/>
            <a:r>
              <a:rPr lang="fr-FR" b="1">
                <a:latin typeface="Goudy Old Style" charset="0"/>
              </a:rPr>
              <a:t>Elle ne peut plus rester centrée sur la transmission exclusive d’une culture sportive à dominante compétitive.</a:t>
            </a:r>
          </a:p>
          <a:p>
            <a:pPr eaLnBrk="1" hangingPunct="1"/>
            <a:r>
              <a:rPr lang="fr-FR" b="1">
                <a:latin typeface="Goudy Old Style" charset="0"/>
              </a:rPr>
              <a:t>Elle doit ouvrir à d’autres styles de vie</a:t>
            </a:r>
            <a:r>
              <a:rPr lang="fr-FR">
                <a:latin typeface="Goudy Old Style" charset="0"/>
              </a:rPr>
              <a:t>, c’est un enjeu de santé publique dont s’empare les acteurs de l’EPS en Europe (G.Klein Barcelone).</a:t>
            </a:r>
          </a:p>
          <a:p>
            <a:pPr eaLnBrk="1" hangingPunct="1"/>
            <a:r>
              <a:rPr lang="fr-FR" b="1">
                <a:latin typeface="Goudy Old Style" charset="0"/>
              </a:rPr>
              <a:t>Réaffirmer des valeurs fortes </a:t>
            </a:r>
            <a:r>
              <a:rPr lang="fr-FR">
                <a:latin typeface="Goudy Old Style" charset="0"/>
              </a:rPr>
              <a:t>pour restaurer du lien social, du bien-être et un autre rapport à soi</a:t>
            </a:r>
          </a:p>
          <a:p>
            <a:pPr eaLnBrk="1" hangingPunct="1"/>
            <a:r>
              <a:rPr lang="fr-FR" i="1">
                <a:latin typeface="Goudy Old Style" charset="0"/>
              </a:rPr>
              <a:t>Cela nécessite d’autres réponses politiques. </a:t>
            </a:r>
          </a:p>
        </p:txBody>
      </p:sp>
    </p:spTree>
    <p:extLst>
      <p:ext uri="{BB962C8B-B14F-4D97-AF65-F5344CB8AC3E}">
        <p14:creationId xmlns:p14="http://schemas.microsoft.com/office/powerpoint/2010/main" val="4214562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Goudy Old Style" charset="0"/>
              </a:rPr>
              <a:t>Une obligation d’évoluer</a:t>
            </a:r>
          </a:p>
        </p:txBody>
      </p:sp>
      <p:sp>
        <p:nvSpPr>
          <p:cNvPr id="36866" name="Espace réservé du contenu 2"/>
          <p:cNvSpPr>
            <a:spLocks noGrp="1"/>
          </p:cNvSpPr>
          <p:nvPr>
            <p:ph idx="1"/>
          </p:nvPr>
        </p:nvSpPr>
        <p:spPr>
          <a:xfrm>
            <a:off x="468313" y="1735138"/>
            <a:ext cx="8137525" cy="4056062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dirty="0">
                <a:latin typeface="Goudy Old Style" charset="0"/>
              </a:rPr>
              <a:t>Ces évolutions dans un champ de contraintes fortes ( diversité des publics, contexte, cadre institutionnel) obligent l’EPS : </a:t>
            </a:r>
          </a:p>
          <a:p>
            <a:pPr algn="just"/>
            <a:r>
              <a:rPr lang="fr-FR" b="1" dirty="0">
                <a:latin typeface="Goudy Old Style" charset="0"/>
              </a:rPr>
              <a:t>A</a:t>
            </a:r>
            <a:r>
              <a:rPr lang="fr-FR" dirty="0">
                <a:latin typeface="Goudy Old Style" charset="0"/>
              </a:rPr>
              <a:t> </a:t>
            </a:r>
            <a:r>
              <a:rPr lang="fr-FR" sz="2800" b="1" dirty="0">
                <a:latin typeface="Goudy Old Style" charset="0"/>
              </a:rPr>
              <a:t>repenser  la culture des activités physiques et sportives </a:t>
            </a:r>
            <a:r>
              <a:rPr lang="fr-FR" sz="2800" b="1" dirty="0" smtClean="0">
                <a:latin typeface="Goudy Old Style" charset="0"/>
              </a:rPr>
              <a:t>transmises, pratiquer l’ouverture</a:t>
            </a:r>
            <a:endParaRPr lang="fr-FR" sz="2800" b="1" dirty="0">
              <a:latin typeface="Goudy Old Style" charset="0"/>
            </a:endParaRPr>
          </a:p>
          <a:p>
            <a:r>
              <a:rPr lang="fr-FR" sz="2800" b="1" dirty="0">
                <a:latin typeface="Goudy Old Style" charset="0"/>
              </a:rPr>
              <a:t>À intégrer en priorité dans  cette transmission les valeurs fondatrices de l’école républicaine. </a:t>
            </a:r>
          </a:p>
          <a:p>
            <a:pPr algn="ctr"/>
            <a:r>
              <a:rPr lang="fr-FR" sz="2800" dirty="0">
                <a:latin typeface="Goudy Old Style" charset="0"/>
              </a:rPr>
              <a:t>Elle prend en compte  aujourd’hui dans ses finalités et ses objectifs, ces évolutions sociétales ( B.O)</a:t>
            </a:r>
          </a:p>
          <a:p>
            <a:pPr algn="ctr"/>
            <a:endParaRPr lang="fr-FR" sz="2800" b="1" dirty="0">
              <a:latin typeface="Goudy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135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b="1" dirty="0">
                <a:latin typeface="Goudy Old Style" charset="0"/>
              </a:rPr>
              <a:t>L’EPS française aujourd’hui dans ce contexte </a:t>
            </a:r>
            <a:r>
              <a:rPr lang="fr-FR" sz="3600" b="1" dirty="0" smtClean="0">
                <a:latin typeface="Goudy Old Style" charset="0"/>
              </a:rPr>
              <a:t>doit communiquer</a:t>
            </a:r>
            <a:endParaRPr lang="fr-FR" sz="3600" b="1" dirty="0">
              <a:latin typeface="Goudy Old Style" charset="0"/>
            </a:endParaRPr>
          </a:p>
        </p:txBody>
      </p:sp>
      <p:sp>
        <p:nvSpPr>
          <p:cNvPr id="37890" name="Espace réservé du contenu 2"/>
          <p:cNvSpPr>
            <a:spLocks noGrp="1"/>
          </p:cNvSpPr>
          <p:nvPr>
            <p:ph idx="1"/>
          </p:nvPr>
        </p:nvSpPr>
        <p:spPr>
          <a:xfrm>
            <a:off x="457201" y="1735138"/>
            <a:ext cx="8051800" cy="4805362"/>
          </a:xfrm>
        </p:spPr>
        <p:txBody>
          <a:bodyPr>
            <a:normAutofit lnSpcReduction="10000"/>
          </a:bodyPr>
          <a:lstStyle/>
          <a:p>
            <a:r>
              <a:rPr lang="fr-FR" dirty="0">
                <a:latin typeface="Goudy Old Style" charset="0"/>
              </a:rPr>
              <a:t> </a:t>
            </a:r>
            <a:r>
              <a:rPr lang="fr-FR" sz="2400" b="1" dirty="0">
                <a:latin typeface="Goudy Old Style" charset="0"/>
              </a:rPr>
              <a:t>une culture scolaire des activités corporelles ouvertes: </a:t>
            </a:r>
            <a:r>
              <a:rPr lang="fr-FR" sz="2400" dirty="0">
                <a:latin typeface="Goudy Old Style" charset="0"/>
              </a:rPr>
              <a:t>ludiques, sportives, artistiques, de développement et d’entretien de soi.</a:t>
            </a:r>
          </a:p>
          <a:p>
            <a:r>
              <a:rPr lang="fr-FR" sz="2400" dirty="0">
                <a:latin typeface="Goudy Old Style" charset="0"/>
              </a:rPr>
              <a:t>Une culture où le corps en mouvement est objet de savoir.</a:t>
            </a:r>
          </a:p>
          <a:p>
            <a:r>
              <a:rPr lang="fr-FR" sz="2400" dirty="0">
                <a:latin typeface="Goudy Old Style" charset="0"/>
              </a:rPr>
              <a:t>Une culture où chacun peut interroger sa propre activité corporelle.</a:t>
            </a:r>
          </a:p>
          <a:p>
            <a:r>
              <a:rPr lang="fr-FR" sz="2400" b="1" dirty="0">
                <a:latin typeface="Goudy Old Style" charset="0"/>
              </a:rPr>
              <a:t>Une culture où la performance est un moyen</a:t>
            </a:r>
            <a:r>
              <a:rPr lang="fr-FR" sz="2400" dirty="0">
                <a:latin typeface="Goudy Old Style" charset="0"/>
              </a:rPr>
              <a:t>, un indicateur et non une fin.</a:t>
            </a:r>
            <a:r>
              <a:rPr lang="fr-FR" sz="2400" b="1" dirty="0">
                <a:latin typeface="Goudy Old Style" charset="0"/>
              </a:rPr>
              <a:t> </a:t>
            </a:r>
          </a:p>
          <a:p>
            <a:pPr algn="ctr"/>
            <a:r>
              <a:rPr lang="fr-FR" sz="2400" b="1" dirty="0">
                <a:latin typeface="Goudy Old Style" charset="0"/>
              </a:rPr>
              <a:t>Son objet  est  d’aider à  mieux connaître et utiliser ses ressources corporelles, par une approche critique en acte </a:t>
            </a:r>
            <a:r>
              <a:rPr lang="fr-FR" sz="2400" b="1" dirty="0" smtClean="0">
                <a:latin typeface="Goudy Old Style" charset="0"/>
              </a:rPr>
              <a:t>de la diversité du </a:t>
            </a:r>
            <a:r>
              <a:rPr lang="fr-FR" sz="2400" b="1" dirty="0">
                <a:latin typeface="Goudy Old Style" charset="0"/>
              </a:rPr>
              <a:t>patrimoine culturel des pratiques physiques</a:t>
            </a:r>
            <a:r>
              <a:rPr lang="fr-FR" sz="2400" dirty="0">
                <a:latin typeface="Goudy Old Style" charset="0"/>
              </a:rPr>
              <a:t> </a:t>
            </a:r>
            <a:r>
              <a:rPr lang="fr-FR" sz="2400" b="1" dirty="0">
                <a:latin typeface="Goudy Old Style" charset="0"/>
              </a:rPr>
              <a:t>et sportives </a:t>
            </a:r>
          </a:p>
          <a:p>
            <a:endParaRPr lang="fr-FR" sz="2000" dirty="0">
              <a:latin typeface="Goudy Old Style" charset="0"/>
            </a:endParaRPr>
          </a:p>
          <a:p>
            <a:endParaRPr lang="fr-FR" sz="2000" dirty="0">
              <a:latin typeface="Goudy Old Style" charset="0"/>
            </a:endParaRPr>
          </a:p>
          <a:p>
            <a:endParaRPr lang="fr-FR" sz="2000" dirty="0">
              <a:latin typeface="Goudy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635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00063" y="214313"/>
            <a:ext cx="8358187" cy="64293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 CURSUS DE FORMATION EN 3 ANS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285750" y="1143000"/>
          <a:ext cx="8643938" cy="5502276"/>
        </p:xfrm>
        <a:graphic>
          <a:graphicData uri="http://schemas.openxmlformats.org/drawingml/2006/table">
            <a:tbl>
              <a:tblPr/>
              <a:tblGrid>
                <a:gridCol w="1936750"/>
                <a:gridCol w="3205163"/>
                <a:gridCol w="3502025"/>
              </a:tblGrid>
              <a:tr h="1152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Exigences CP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Exigences CMS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312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Seconde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Au moins 3 CP différentes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7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N3 = niveau exigible</a:t>
                      </a: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Adoption d</a:t>
                      </a:r>
                      <a:r>
                        <a:rPr kumimoji="0" lang="ja-JP" alt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’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habitude 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travail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Appropriation de règles de vie collective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24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Première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Un complément de l</a:t>
                      </a:r>
                      <a:r>
                        <a:rPr kumimoji="0" lang="ja-JP" alt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’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offre de la classe de 2</a:t>
                      </a:r>
                      <a:r>
                        <a:rPr kumimoji="0" lang="fr-FR" sz="20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nde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pour couvrir 5 CP de N3 en fin de 1</a:t>
                      </a:r>
                      <a:r>
                        <a:rPr kumimoji="0" lang="fr-FR" sz="20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ère</a:t>
                      </a:r>
                      <a:endParaRPr kumimoji="0" lang="fr-FR" sz="2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7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N4 pour certaines CP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Construction de l</a:t>
                      </a:r>
                      <a:r>
                        <a:rPr kumimoji="0" lang="ja-JP" alt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’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autonomie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12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Terminale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 APSA de 3 CP différentes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N4 = niveau exigible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N5 visé</a:t>
                      </a: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Prise en charge de sa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pratique physique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Exercice de l</a:t>
                      </a:r>
                      <a:r>
                        <a:rPr kumimoji="0" lang="ja-JP" alt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’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autonomie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884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b="1" dirty="0">
                <a:latin typeface="Goudy Old Style" charset="0"/>
              </a:rPr>
              <a:t>Une EPS  française qui  évolue</a:t>
            </a:r>
          </a:p>
        </p:txBody>
      </p:sp>
      <p:sp>
        <p:nvSpPr>
          <p:cNvPr id="38914" name="Espace réservé du contenu 2"/>
          <p:cNvSpPr>
            <a:spLocks noGrp="1"/>
          </p:cNvSpPr>
          <p:nvPr>
            <p:ph idx="1"/>
          </p:nvPr>
        </p:nvSpPr>
        <p:spPr>
          <a:xfrm>
            <a:off x="617538" y="1520825"/>
            <a:ext cx="8270875" cy="5030788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fr-FR" b="1">
                <a:latin typeface="Goudy Old Style" charset="0"/>
              </a:rPr>
              <a:t>Elle est une discipline de vie</a:t>
            </a:r>
            <a:r>
              <a:rPr lang="fr-FR">
                <a:latin typeface="Goudy Old Style" charset="0"/>
              </a:rPr>
              <a:t>, car elle obéit à une éthique fondée sur la liberté de l’</a:t>
            </a:r>
            <a:r>
              <a:rPr lang="fr-FR" altLang="ja-JP">
                <a:latin typeface="Goudy Old Style" charset="0"/>
              </a:rPr>
              <a:t>être. </a:t>
            </a:r>
          </a:p>
          <a:p>
            <a:pPr algn="just" eaLnBrk="1" hangingPunct="1"/>
            <a:r>
              <a:rPr lang="fr-FR" altLang="ja-JP" b="1">
                <a:latin typeface="Goudy Old Style" charset="0"/>
              </a:rPr>
              <a:t>Et D</a:t>
            </a:r>
            <a:r>
              <a:rPr lang="fr-FR" b="1">
                <a:latin typeface="Goudy Old Style" charset="0"/>
              </a:rPr>
              <a:t>’</a:t>
            </a:r>
            <a:r>
              <a:rPr lang="fr-FR" altLang="ja-JP" b="1">
                <a:latin typeface="Goudy Old Style" charset="0"/>
              </a:rPr>
              <a:t>enseignement</a:t>
            </a:r>
            <a:r>
              <a:rPr lang="fr-FR" altLang="ja-JP">
                <a:latin typeface="Goudy Old Style" charset="0"/>
              </a:rPr>
              <a:t>, car elle enseigne la connaissance (physique) de soi dans notre rapport au monde et aux autres par la pratique des activités physiques.</a:t>
            </a:r>
            <a:r>
              <a:rPr lang="fr-FR" altLang="ja-JP" b="1">
                <a:latin typeface="Goudy Old Style" charset="0"/>
              </a:rPr>
              <a:t> Elle transmet des savoirs en acte.</a:t>
            </a:r>
            <a:endParaRPr lang="fr-FR" altLang="ja-JP">
              <a:latin typeface="Goudy Old Style" charset="0"/>
            </a:endParaRPr>
          </a:p>
          <a:p>
            <a:pPr algn="just" eaLnBrk="1" hangingPunct="1"/>
            <a:r>
              <a:rPr lang="fr-FR" b="1">
                <a:latin typeface="Goudy Old Style" charset="0"/>
              </a:rPr>
              <a:t>SA matrice idéologique obéit à une conception du corps, de la culture et de l’éducation</a:t>
            </a:r>
            <a:r>
              <a:rPr lang="fr-FR">
                <a:latin typeface="Goudy Old Style" charset="0"/>
              </a:rPr>
              <a:t> et  sous-tend </a:t>
            </a:r>
            <a:r>
              <a:rPr lang="fr-FR" b="1">
                <a:latin typeface="Goudy Old Style" charset="0"/>
              </a:rPr>
              <a:t>une conception du sujet.</a:t>
            </a:r>
          </a:p>
          <a:p>
            <a:pPr algn="just" eaLnBrk="1" hangingPunct="1"/>
            <a:r>
              <a:rPr lang="fr-FR" b="1">
                <a:latin typeface="Goudy Old Style" charset="0"/>
              </a:rPr>
              <a:t> </a:t>
            </a:r>
            <a:r>
              <a:rPr lang="fr-FR" i="1">
                <a:latin typeface="Goudy Old Style" charset="0"/>
              </a:rPr>
              <a:t>Le sport étant un élément de la culture physique parmi d’autres. </a:t>
            </a:r>
          </a:p>
          <a:p>
            <a:pPr algn="just" eaLnBrk="1" hangingPunct="1"/>
            <a:endParaRPr lang="fr-FR" sz="2000">
              <a:latin typeface="Goudy Old Style" charset="0"/>
            </a:endParaRPr>
          </a:p>
          <a:p>
            <a:pPr eaLnBrk="1" hangingPunct="1"/>
            <a:endParaRPr lang="fr-FR" b="1">
              <a:latin typeface="Goudy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25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Espace réservé du contenu 2"/>
          <p:cNvSpPr>
            <a:spLocks noGrp="1"/>
          </p:cNvSpPr>
          <p:nvPr>
            <p:ph idx="1"/>
          </p:nvPr>
        </p:nvSpPr>
        <p:spPr>
          <a:xfrm>
            <a:off x="346075" y="868363"/>
            <a:ext cx="8364538" cy="5821362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fr-FR" sz="3600" b="1" dirty="0">
                <a:latin typeface="Goudy Old Style" charset="0"/>
              </a:rPr>
              <a:t>L’EPS se différencie du sport</a:t>
            </a:r>
            <a:r>
              <a:rPr lang="fr-FR" sz="3600" b="1" dirty="0" smtClean="0">
                <a:latin typeface="Goudy Old Style" charset="0"/>
              </a:rPr>
              <a:t>:</a:t>
            </a:r>
          </a:p>
          <a:p>
            <a:pPr algn="ctr" eaLnBrk="1" hangingPunct="1">
              <a:lnSpc>
                <a:spcPct val="80000"/>
              </a:lnSpc>
            </a:pPr>
            <a:endParaRPr lang="fr-FR" sz="3600" b="1" dirty="0">
              <a:latin typeface="Goudy Old Style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fr-FR" sz="1900" b="1" dirty="0">
                <a:latin typeface="Goudy Old Style" charset="0"/>
              </a:rPr>
              <a:t> </a:t>
            </a:r>
            <a:r>
              <a:rPr lang="fr-FR" sz="1900" dirty="0">
                <a:latin typeface="Goudy Old Style" charset="0"/>
              </a:rPr>
              <a:t>où la rationalité technique est au service instrumental de la performance et de la compétition. </a:t>
            </a:r>
          </a:p>
          <a:p>
            <a:pPr algn="just" eaLnBrk="1" hangingPunct="1">
              <a:lnSpc>
                <a:spcPct val="80000"/>
              </a:lnSpc>
            </a:pPr>
            <a:r>
              <a:rPr lang="fr-FR" sz="1900" dirty="0">
                <a:latin typeface="Goudy Old Style" charset="0"/>
              </a:rPr>
              <a:t>Où l’on obéit à des principes d’homogénéisation (poids, âges, niveau, sexe…) pour instaurer des rapports de force équilibrés  alors que l’EPS doit intégrer l’hétérogénéité dans ses pratiques</a:t>
            </a:r>
          </a:p>
          <a:p>
            <a:pPr algn="just" eaLnBrk="1" hangingPunct="1">
              <a:lnSpc>
                <a:spcPct val="80000"/>
              </a:lnSpc>
            </a:pPr>
            <a:r>
              <a:rPr lang="fr-FR" sz="1900" dirty="0">
                <a:latin typeface="Goudy Old Style" charset="0"/>
              </a:rPr>
              <a:t>Qui est une pratique volontaire, en revanche l’EPS oblige à la cohabitation d’individus qui n’ont pas nécessairement les mêmes mobiles, les mêmes histoires, les mêmes styles de vie.</a:t>
            </a:r>
          </a:p>
          <a:p>
            <a:pPr algn="just" eaLnBrk="1" hangingPunct="1">
              <a:lnSpc>
                <a:spcPct val="80000"/>
              </a:lnSpc>
            </a:pPr>
            <a:r>
              <a:rPr lang="fr-FR" sz="1900" dirty="0">
                <a:latin typeface="Goudy Old Style" charset="0"/>
              </a:rPr>
              <a:t> par le statut différent accordé  à la compétition, à la performance, au sport en lui même posé comme objet d’étude. </a:t>
            </a:r>
          </a:p>
          <a:p>
            <a:pPr algn="just" eaLnBrk="1" hangingPunct="1">
              <a:lnSpc>
                <a:spcPct val="80000"/>
              </a:lnSpc>
            </a:pPr>
            <a:r>
              <a:rPr lang="fr-FR" sz="1900" dirty="0">
                <a:solidFill>
                  <a:srgbClr val="000000"/>
                </a:solidFill>
                <a:latin typeface="Goudy Old Style" charset="0"/>
              </a:rPr>
              <a:t>dont Le motif d’agir est le dépassement de soi, la domination par la neutralisation de l’autre, objectivé par le résultat  reconnu socialement par le record.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fr-FR" sz="1900" b="1" dirty="0">
              <a:solidFill>
                <a:srgbClr val="FFFFFF"/>
              </a:solidFill>
              <a:latin typeface="Goudy Old Style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fr-FR" b="1" dirty="0">
                <a:latin typeface="Goudy Old Style" charset="0"/>
              </a:rPr>
              <a:t>Mais Différencier n’est ni hiérarchiser ni opposer</a:t>
            </a:r>
          </a:p>
          <a:p>
            <a:pPr algn="just" eaLnBrk="1" hangingPunct="1">
              <a:lnSpc>
                <a:spcPct val="80000"/>
              </a:lnSpc>
            </a:pPr>
            <a:endParaRPr lang="fr-FR" sz="1900" i="1" dirty="0">
              <a:latin typeface="Goudy Old Style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fr-FR" sz="1900" dirty="0">
              <a:latin typeface="Goudy Old Style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fr-FR" sz="2200" dirty="0">
              <a:latin typeface="Goudy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842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b="1" dirty="0" smtClean="0"/>
          </a:p>
          <a:p>
            <a:pPr algn="ctr"/>
            <a:endParaRPr lang="fr-FR" b="1" dirty="0"/>
          </a:p>
          <a:p>
            <a:pPr algn="ctr"/>
            <a:r>
              <a:rPr lang="fr-FR" b="1" dirty="0" smtClean="0"/>
              <a:t>INTEGRONS CES EVOLUTIONS DANS NOS PRATIQUES PROFESSIONNELLES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350904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428625" y="142875"/>
            <a:ext cx="8501063" cy="50006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 enseignements de l’EPS en 2nde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14282" y="785794"/>
          <a:ext cx="8786873" cy="5776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2500330"/>
                <a:gridCol w="2714644"/>
                <a:gridCol w="3071833"/>
              </a:tblGrid>
              <a:tr h="487923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Enseignement commun</a:t>
                      </a:r>
                      <a:endParaRPr lang="fr-FR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Enseignement facultatif</a:t>
                      </a:r>
                      <a:endParaRPr lang="fr-FR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Enseignement d’exploration</a:t>
                      </a:r>
                      <a:endParaRPr lang="fr-FR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6939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Arial" pitchFamily="34" charset="0"/>
                          <a:cs typeface="Arial" pitchFamily="34" charset="0"/>
                        </a:rPr>
                        <a:t>Cadrage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2h hebdomadaire</a:t>
                      </a:r>
                    </a:p>
                    <a:p>
                      <a:r>
                        <a:rPr lang="fr-F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Formalisé par le projet</a:t>
                      </a:r>
                    </a:p>
                    <a:p>
                      <a:r>
                        <a:rPr lang="fr-F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d’EPS</a:t>
                      </a:r>
                      <a:endParaRPr lang="fr-FR" sz="16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3h Formalisé et annexé au projet EPS</a:t>
                      </a:r>
                      <a:endParaRPr lang="fr-FR" sz="16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Dérogatoire: 5h en 2nd / 4h dans le cycle terminal</a:t>
                      </a:r>
                    </a:p>
                    <a:p>
                      <a:r>
                        <a:rPr lang="fr-F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Formalisé et annexé au projet EPS</a:t>
                      </a:r>
                      <a:endParaRPr lang="fr-FR" sz="16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133600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Arial" pitchFamily="34" charset="0"/>
                          <a:cs typeface="Arial" pitchFamily="34" charset="0"/>
                        </a:rPr>
                        <a:t>Spécificité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Enseignement obligatoire visant une formation complète et équilibrée</a:t>
                      </a:r>
                    </a:p>
                    <a:p>
                      <a:pPr>
                        <a:buFontTx/>
                        <a:buNone/>
                      </a:pPr>
                      <a:endParaRPr lang="fr-FR" sz="30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-EPS et enseignement de l’histoire des arts : domaine « arts du spectacle vivant »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Poursuivre et approfondir la pratique des APSA au-delà de l’enseignement obligatoire</a:t>
                      </a:r>
                    </a:p>
                    <a:p>
                      <a:pPr>
                        <a:buFontTx/>
                        <a:buNone/>
                      </a:pPr>
                      <a:endParaRPr lang="fr-FR" sz="30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Profils d’élèves diversifiés</a:t>
                      </a:r>
                    </a:p>
                    <a:p>
                      <a:pPr>
                        <a:buFontTx/>
                        <a:buNone/>
                      </a:pPr>
                      <a:endParaRPr lang="fr-FR" sz="30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non cumulable avec enseignement d’exploration et de complément EPS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Faire découvrir aux élèves 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 nouveaux domaines</a:t>
                      </a:r>
                    </a:p>
                    <a:p>
                      <a:pPr>
                        <a:buFontTx/>
                        <a:buNone/>
                      </a:pPr>
                      <a:endParaRPr lang="fr-FR" sz="30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de nouveaux parcours de</a:t>
                      </a:r>
                    </a:p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formation et des champs professionnels</a:t>
                      </a:r>
                    </a:p>
                    <a:p>
                      <a:endParaRPr lang="fr-FR" sz="30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les activités professionnelles</a:t>
                      </a:r>
                    </a:p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Correspondantes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Arial" pitchFamily="34" charset="0"/>
                          <a:cs typeface="Arial" pitchFamily="34" charset="0"/>
                        </a:rPr>
                        <a:t>Cursus en 3 ans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-Acquisitions progressives dans les 5 CP et 3 CMS</a:t>
                      </a:r>
                    </a:p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-N4 en CP5</a:t>
                      </a:r>
                    </a:p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- 2 listes d’APSA (liste</a:t>
                      </a:r>
                    </a:p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nationale idem qu’ épreuves certificatives au Bac 2013)</a:t>
                      </a:r>
                    </a:p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-Un référentiel N3,4,5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cadre matrice disciplinaire</a:t>
                      </a:r>
                    </a:p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- 2 mêmes APSA de 2 CP</a:t>
                      </a:r>
                    </a:p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en 2nde: N4 exigible - 2 APSA</a:t>
                      </a:r>
                    </a:p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cycle terminal: N5 visé puis exigé dans les 2 APSA</a:t>
                      </a:r>
                    </a:p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-suivi personnalisé : carnet de compétences ?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-Choix de 3 sur 8 thèmes d’études</a:t>
                      </a:r>
                    </a:p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Pratique de 2 APSA (2/3 mini) +</a:t>
                      </a:r>
                    </a:p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1/3 d’apports connaissances initié par enseignants «voisins»</a:t>
                      </a:r>
                    </a:p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utilisation d’outils techniques</a:t>
                      </a:r>
                    </a:p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production finalisée + analyse</a:t>
                      </a:r>
                    </a:p>
                    <a:p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réflexive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783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r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200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EPS RAPPEL</a:t>
            </a:r>
            <a:br>
              <a:rPr lang="fr-FR" sz="3200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</a:br>
            <a:r>
              <a:rPr lang="fr-FR" sz="3200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5 </a:t>
            </a:r>
            <a:r>
              <a:rPr lang="fr-FR" sz="3200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types d</a:t>
            </a:r>
            <a:r>
              <a:rPr lang="ja-JP" altLang="fr-FR" sz="3200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’</a:t>
            </a:r>
            <a:r>
              <a:rPr lang="fr-FR" altLang="ja-JP" sz="3200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expériences </a:t>
            </a:r>
            <a:r>
              <a:rPr lang="fr-FR" altLang="ja-JP" sz="3200" dirty="0" smtClean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5 </a:t>
            </a:r>
            <a:r>
              <a:rPr lang="fr-FR" altLang="ja-JP" sz="3200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>compétences propres</a:t>
            </a:r>
            <a:br>
              <a:rPr lang="fr-FR" altLang="ja-JP" sz="3200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</a:br>
            <a:endParaRPr lang="fr-FR" sz="3200" dirty="0">
              <a:solidFill>
                <a:srgbClr val="0070C0"/>
              </a:solidFill>
              <a:latin typeface="Arial" charset="0"/>
              <a:ea typeface="+mj-ea"/>
              <a:cs typeface="+mj-cs"/>
            </a:endParaRPr>
          </a:p>
        </p:txBody>
      </p:sp>
      <p:sp>
        <p:nvSpPr>
          <p:cNvPr id="30722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fr-FR" sz="2400" b="1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CP 1 </a:t>
            </a:r>
            <a:r>
              <a:rPr lang="fr-FR" sz="24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Course de ½ fond, course de haies, course de relais-vitesse, lancer du disque, lancer de javelot, saut en hauteur, pentabond, natation de vitesse, natation de distance.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fr-FR" sz="2400" b="1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CP 2 </a:t>
            </a:r>
            <a:r>
              <a:rPr lang="fr-FR" sz="24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Escalade, course d</a:t>
            </a:r>
            <a:r>
              <a:rPr lang="ja-JP" altLang="fr-FR" sz="24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’</a:t>
            </a:r>
            <a:r>
              <a:rPr lang="fr-FR" altLang="ja-JP" sz="24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orientation, natation sauvetage.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fr-FR" sz="2400" b="1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CP 3 </a:t>
            </a:r>
            <a:r>
              <a:rPr lang="fr-FR" sz="24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Acrosport, aérobic, arts du cirque, danse, gymnastique gymnastique rythmique.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fr-FR" sz="2400" b="1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CP 4 </a:t>
            </a:r>
            <a:r>
              <a:rPr lang="fr-FR" sz="24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Basket-ball, football, handball, rugby, volley-ball, badminton, tennis de table, boxe française, judo.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fr-FR" sz="2400" b="1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CP 5 </a:t>
            </a:r>
            <a:r>
              <a:rPr lang="fr-FR" sz="24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Course en durée, musculation, natation en durée, step.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fr-FR" sz="24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Une liste académique et une APSA établissement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fr-FR">
              <a:latin typeface="Arial" charset="0"/>
              <a:ea typeface="+mn-ea"/>
              <a:cs typeface="+mn-cs"/>
            </a:endParaRPr>
          </a:p>
        </p:txBody>
      </p:sp>
      <p:sp>
        <p:nvSpPr>
          <p:cNvPr id="21507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81750"/>
            <a:ext cx="2895600" cy="33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a-DK" sz="1400">
                <a:solidFill>
                  <a:srgbClr val="000000"/>
                </a:solidFill>
                <a:latin typeface="Arial" charset="0"/>
              </a:rPr>
              <a:t>CNCE IGEN 11 mai 2012</a:t>
            </a:r>
            <a:endParaRPr lang="fr-FR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508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353E55E-A0AA-F946-8A56-332A9A59B339}" type="slidenum">
              <a:rPr lang="fr-FR" sz="1400">
                <a:solidFill>
                  <a:srgbClr val="000000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32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428625" y="214313"/>
            <a:ext cx="8358188" cy="64293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2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LES LISTES D’APSA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428625" y="1143000"/>
            <a:ext cx="3357563" cy="5715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Du collégien</a:t>
            </a:r>
          </a:p>
        </p:txBody>
      </p:sp>
      <p:sp>
        <p:nvSpPr>
          <p:cNvPr id="30724" name="ZoneTexte 3"/>
          <p:cNvSpPr txBox="1">
            <a:spLocks noChangeArrowheads="1"/>
          </p:cNvSpPr>
          <p:nvPr/>
        </p:nvSpPr>
        <p:spPr bwMode="auto">
          <a:xfrm>
            <a:off x="4000500" y="1143000"/>
            <a:ext cx="928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3200" b="1">
                <a:cs typeface="Arial" charset="0"/>
              </a:rPr>
              <a:t>AU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5143500" y="1143000"/>
            <a:ext cx="3571875" cy="5715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2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Lycéen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14313" y="2143125"/>
            <a:ext cx="3714750" cy="371475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24 APSA</a:t>
            </a:r>
          </a:p>
          <a:p>
            <a:pPr algn="ctr"/>
            <a:endParaRPr lang="fr-FR" sz="700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algn="ctr"/>
            <a:r>
              <a:rPr lang="fr-FR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communes aux</a:t>
            </a:r>
          </a:p>
          <a:p>
            <a:pPr algn="ctr"/>
            <a:r>
              <a:rPr lang="fr-FR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deux listes des</a:t>
            </a:r>
          </a:p>
          <a:p>
            <a:pPr algn="ctr"/>
            <a:r>
              <a:rPr lang="fr-FR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Programmes</a:t>
            </a:r>
          </a:p>
          <a:p>
            <a:pPr algn="ctr"/>
            <a:endParaRPr lang="fr-FR" sz="700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algn="ctr"/>
            <a:r>
              <a:rPr lang="fr-FR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Collège 2008</a:t>
            </a:r>
          </a:p>
          <a:p>
            <a:pPr algn="ctr"/>
            <a:endParaRPr lang="fr-FR" sz="300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algn="ctr"/>
            <a:r>
              <a:rPr lang="fr-FR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et</a:t>
            </a:r>
          </a:p>
          <a:p>
            <a:pPr algn="ctr"/>
            <a:endParaRPr lang="fr-FR" sz="300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algn="ctr"/>
            <a:r>
              <a:rPr lang="fr-FR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Lycée général &amp;</a:t>
            </a:r>
          </a:p>
          <a:p>
            <a:pPr algn="ctr"/>
            <a:r>
              <a:rPr lang="fr-FR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Technologique 2010</a:t>
            </a:r>
            <a:endParaRPr lang="fr-FR" sz="24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500563" y="2143125"/>
            <a:ext cx="4429125" cy="421481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 sz="3600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algn="ctr"/>
            <a:endParaRPr lang="fr-FR" sz="3600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algn="ctr"/>
            <a:r>
              <a:rPr lang="fr-FR"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31 APSA</a:t>
            </a:r>
          </a:p>
          <a:p>
            <a:pPr algn="ctr"/>
            <a:endParaRPr lang="fr-FR" sz="700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algn="ctr"/>
            <a:r>
              <a:rPr lang="fr-FR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avec l</a:t>
            </a:r>
            <a:r>
              <a:rPr lang="ja-JP" altLang="fr-FR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’</a:t>
            </a:r>
            <a:r>
              <a:rPr lang="fr-FR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ajout de 7 APSA nouvelles</a:t>
            </a:r>
          </a:p>
          <a:p>
            <a:pPr>
              <a:buFont typeface="Arial" charset="0"/>
              <a:buChar char="•"/>
            </a:pPr>
            <a:r>
              <a:rPr lang="fr-FR"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Lancer de disque (CP1)</a:t>
            </a:r>
          </a:p>
          <a:p>
            <a:pPr>
              <a:buFont typeface="Arial" charset="0"/>
              <a:buChar char="•"/>
            </a:pPr>
            <a:r>
              <a:rPr lang="fr-FR"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Natation sauvetage (CP2)</a:t>
            </a:r>
          </a:p>
          <a:p>
            <a:pPr>
              <a:buFont typeface="Arial" charset="0"/>
              <a:buChar char="•"/>
            </a:pPr>
            <a:r>
              <a:rPr lang="fr-FR"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Judo (CP4)</a:t>
            </a:r>
          </a:p>
          <a:p>
            <a:endParaRPr lang="fr-FR" sz="5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fr-FR"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Les APSA de la CP5</a:t>
            </a:r>
          </a:p>
          <a:p>
            <a:pPr>
              <a:buFont typeface="Arial" charset="0"/>
              <a:buChar char="•"/>
            </a:pPr>
            <a:r>
              <a:rPr lang="fr-FR"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fr-FR"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Course en durée</a:t>
            </a:r>
          </a:p>
          <a:p>
            <a:pPr>
              <a:buFont typeface="Arial" charset="0"/>
              <a:buChar char="•"/>
            </a:pPr>
            <a:r>
              <a:rPr lang="fr-FR"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Musculation</a:t>
            </a:r>
          </a:p>
          <a:p>
            <a:pPr>
              <a:buFont typeface="Arial" charset="0"/>
              <a:buChar char="•"/>
            </a:pPr>
            <a:r>
              <a:rPr lang="fr-FR"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Natation en durée</a:t>
            </a:r>
          </a:p>
          <a:p>
            <a:pPr>
              <a:buFont typeface="Arial" charset="0"/>
              <a:buChar char="•"/>
            </a:pPr>
            <a:r>
              <a:rPr lang="fr-FR"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Step</a:t>
            </a:r>
          </a:p>
          <a:p>
            <a:endParaRPr lang="fr-FR" sz="20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algn="ctr"/>
            <a:endParaRPr lang="fr-FR" sz="3600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algn="ctr"/>
            <a:endParaRPr lang="fr-FR" sz="3600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50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71500" y="142875"/>
            <a:ext cx="8072438" cy="64293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2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 listes d’APSA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357188" y="1214438"/>
            <a:ext cx="2357437" cy="5715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National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3286125" y="1214438"/>
            <a:ext cx="2357438" cy="5715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Académie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6000750" y="1214438"/>
            <a:ext cx="2571750" cy="5715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EPLE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50" y="2214563"/>
            <a:ext cx="2357438" cy="185737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31 APSA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3071813" y="2428875"/>
            <a:ext cx="2714625" cy="300037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charset="0"/>
              <a:buChar char="•"/>
            </a:pPr>
            <a:endParaRPr lang="fr-FR" sz="1600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fr-FR"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Triathlon Athlétique (une course, un saut, un lancer)</a:t>
            </a:r>
          </a:p>
          <a:p>
            <a:endParaRPr lang="fr-FR" sz="500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fr-FR"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Vélo Tout Terrain</a:t>
            </a:r>
          </a:p>
          <a:p>
            <a:endParaRPr lang="fr-FR" sz="500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fr-FR"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Canoë-Kayak</a:t>
            </a:r>
          </a:p>
          <a:p>
            <a:endParaRPr lang="fr-FR" sz="500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fr-FR"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Badminton en double</a:t>
            </a:r>
          </a:p>
          <a:p>
            <a:endParaRPr lang="fr-FR" sz="500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fr-FR"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Hockey</a:t>
            </a:r>
          </a:p>
          <a:p>
            <a:endParaRPr lang="fr-FR" sz="500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fr-FR"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Ultimate</a:t>
            </a:r>
          </a:p>
          <a:p>
            <a:endParaRPr lang="fr-FR" sz="500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fr-FR"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Lutte</a:t>
            </a:r>
          </a:p>
          <a:p>
            <a:pPr algn="ctr"/>
            <a:endParaRPr lang="fr-FR" sz="1600">
              <a:solidFill>
                <a:srgbClr val="FFFFFF"/>
              </a:solidFill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000750" y="2214563"/>
            <a:ext cx="3000375" cy="31432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1 APSA spécifique à l</a:t>
            </a:r>
            <a:r>
              <a:rPr lang="ja-JP" altLang="fr-FR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’</a:t>
            </a:r>
            <a:r>
              <a:rPr lang="fr-FR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établissement</a:t>
            </a:r>
          </a:p>
          <a:p>
            <a:pPr algn="ctr"/>
            <a:endParaRPr lang="fr-FR" sz="2400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algn="ctr"/>
            <a:r>
              <a:rPr lang="fr-FR" sz="2000" b="1" i="1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  <a:t>Attention : </a:t>
            </a:r>
          </a:p>
          <a:p>
            <a:pPr algn="ctr"/>
            <a:r>
              <a:rPr lang="fr-FR" sz="2000" b="1" i="1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  <a:t>demande à adresser aux IAIPR EPS</a:t>
            </a:r>
          </a:p>
        </p:txBody>
      </p:sp>
      <p:sp>
        <p:nvSpPr>
          <p:cNvPr id="9" name="Rectangle 8"/>
          <p:cNvSpPr/>
          <p:nvPr/>
        </p:nvSpPr>
        <p:spPr>
          <a:xfrm>
            <a:off x="3357563" y="1928813"/>
            <a:ext cx="2214562" cy="428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LILLE</a:t>
            </a:r>
          </a:p>
        </p:txBody>
      </p:sp>
      <p:sp>
        <p:nvSpPr>
          <p:cNvPr id="10" name="Accolade fermante 9"/>
          <p:cNvSpPr/>
          <p:nvPr/>
        </p:nvSpPr>
        <p:spPr>
          <a:xfrm rot="5400000">
            <a:off x="5857875" y="2857501"/>
            <a:ext cx="357187" cy="5643562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14688" y="5929313"/>
            <a:ext cx="5715000" cy="5000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Listes arrêtées par le Recteur </a:t>
            </a:r>
          </a:p>
        </p:txBody>
      </p:sp>
    </p:spTree>
    <p:extLst>
      <p:ext uri="{BB962C8B-B14F-4D97-AF65-F5344CB8AC3E}">
        <p14:creationId xmlns:p14="http://schemas.microsoft.com/office/powerpoint/2010/main" val="4231384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3390</Words>
  <Application>Microsoft Macintosh PowerPoint</Application>
  <PresentationFormat>Présentation à l'écran (4:3)</PresentationFormat>
  <Paragraphs>466</Paragraphs>
  <Slides>52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52</vt:i4>
      </vt:variant>
    </vt:vector>
  </HeadingPairs>
  <TitlesOfParts>
    <vt:vector size="53" baseType="lpstr">
      <vt:lpstr>Thème Office</vt:lpstr>
      <vt:lpstr>BAC GT EPS 2012</vt:lpstr>
      <vt:lpstr>EPS RAPPEL</vt:lpstr>
      <vt:lpstr>Présentation PowerPoint</vt:lpstr>
      <vt:lpstr>EPS RAPPEL ARCHITECTURE DES PROGRAMMES « matrice disciplinaire »</vt:lpstr>
      <vt:lpstr>Présentation PowerPoint</vt:lpstr>
      <vt:lpstr>Présentation PowerPoint</vt:lpstr>
      <vt:lpstr>EPS RAPPEL 5 types d’expériences 5 compétences propres </vt:lpstr>
      <vt:lpstr>Présentation PowerPoint</vt:lpstr>
      <vt:lpstr>Présentation PowerPoint</vt:lpstr>
      <vt:lpstr>EPS RAPPEL compétences méthodologiques et sociales</vt:lpstr>
      <vt:lpstr>CHAPN BAC GT EPS 2012</vt:lpstr>
      <vt:lpstr>CHAPN BAC GT EPS 2012</vt:lpstr>
      <vt:lpstr>CHAPN BAC GT EPS 2012</vt:lpstr>
      <vt:lpstr>CHAPN BAC GT EPS 2012</vt:lpstr>
      <vt:lpstr>CHAPN BAC  GT EPS 2012</vt:lpstr>
      <vt:lpstr>CHAPN BAC GT EPS 2012</vt:lpstr>
      <vt:lpstr>CHAPN BAC GT EPS 2012</vt:lpstr>
      <vt:lpstr>CHAPN BAC GT EPS 2012</vt:lpstr>
      <vt:lpstr>CHAPN BAC GT EPS 2012</vt:lpstr>
      <vt:lpstr>CHAPN BAC GT EPS 2012</vt:lpstr>
      <vt:lpstr>CHAPN BAC GT EPS 2012</vt:lpstr>
      <vt:lpstr>CHAPN BAC GT EPS 2012.</vt:lpstr>
      <vt:lpstr>CAHPN BAC GT EPS 2012</vt:lpstr>
      <vt:lpstr>CAHPN BAC GT EPS 2012…</vt:lpstr>
      <vt:lpstr>Présentation PowerPoint</vt:lpstr>
      <vt:lpstr>CHAPN BAC GT EPS 2012</vt:lpstr>
      <vt:lpstr>CHAPN BAC GT EPS 2012</vt:lpstr>
      <vt:lpstr>CHAPN BAC GT EPS 2012</vt:lpstr>
      <vt:lpstr>CHAPN BAC GT EPS 2012</vt:lpstr>
      <vt:lpstr>CHAPN BAC GT EPS 2012</vt:lpstr>
      <vt:lpstr>CHAPN BAC GT EPS 2012</vt:lpstr>
      <vt:lpstr>CHAPN BAC GT EPS 2012</vt:lpstr>
      <vt:lpstr>CHAPN BAC GT EPS 2012</vt:lpstr>
      <vt:lpstr>Lycée GT évaluation EPS Bac 2013  Organisation du texte </vt:lpstr>
      <vt:lpstr> Lycée GT évaluation EPS Bac 2013  Organisation du texte </vt:lpstr>
      <vt:lpstr>Lycée GT évaluation EPS Bac 2013 Organisation du texte</vt:lpstr>
      <vt:lpstr>Lycée Gt évaluation EPS Bac 2013 Organisation du texte</vt:lpstr>
      <vt:lpstr>Lycée Bac EPS 2013 Organisation du texte</vt:lpstr>
      <vt:lpstr>Lycée Bac EPS 2013 Organisation du texte</vt:lpstr>
      <vt:lpstr>Lycée Bac EPS 2013 Organisation du texte</vt:lpstr>
      <vt:lpstr>Lycée Bac EPS 2013 Organisation du texte</vt:lpstr>
      <vt:lpstr>Lycée Bac EPS 2013 Organisation du texte</vt:lpstr>
      <vt:lpstr>Lycée Bac EPS 2013 Organisation du texte</vt:lpstr>
      <vt:lpstr>CHAPN BAC GT EPS 2012</vt:lpstr>
      <vt:lpstr> une jeunesse en souffrance….</vt:lpstr>
      <vt:lpstr>Une jeunesse qui se détourne du sport…</vt:lpstr>
      <vt:lpstr>Des pratiques de l’EPS en Europe qui changent et s’adaptent à cette situation</vt:lpstr>
      <vt:lpstr>Une obligation d’évoluer</vt:lpstr>
      <vt:lpstr>L’EPS française aujourd’hui dans ce contexte doit communiquer</vt:lpstr>
      <vt:lpstr>Une EPS  française qui  évolue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 GT EPS 2012</dc:title>
  <dc:creator>thierry Tribalat</dc:creator>
  <cp:lastModifiedBy>thierry Tribalat</cp:lastModifiedBy>
  <cp:revision>37</cp:revision>
  <dcterms:created xsi:type="dcterms:W3CDTF">2012-06-09T05:59:24Z</dcterms:created>
  <dcterms:modified xsi:type="dcterms:W3CDTF">2012-09-19T18:57:44Z</dcterms:modified>
</cp:coreProperties>
</file>