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tiff" ContentType="image/tiff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8" r:id="rId3"/>
    <p:sldId id="261" r:id="rId4"/>
    <p:sldId id="264" r:id="rId5"/>
    <p:sldId id="265" r:id="rId6"/>
    <p:sldId id="267" r:id="rId7"/>
    <p:sldId id="258" r:id="rId8"/>
    <p:sldId id="270" r:id="rId9"/>
    <p:sldId id="262" r:id="rId10"/>
    <p:sldId id="273" r:id="rId11"/>
    <p:sldId id="260" r:id="rId12"/>
    <p:sldId id="266" r:id="rId13"/>
    <p:sldId id="269" r:id="rId14"/>
    <p:sldId id="272" r:id="rId1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N. SEV" initials="N. SE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606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7C917-0FA3-4531-B1AD-9F8E483284C5}" type="datetimeFigureOut">
              <a:rPr lang="fr-FR" smtClean="0"/>
              <a:pPr/>
              <a:t>20/05/2012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7E699-D286-437B-BDD1-69AC7AA202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>
                <a:solidFill>
                  <a:srgbClr val="575D62"/>
                </a:solidFill>
              </a:defRPr>
            </a:lvl1pPr>
            <a:lvl2pPr>
              <a:defRPr>
                <a:solidFill>
                  <a:srgbClr val="575D62"/>
                </a:solidFill>
              </a:defRPr>
            </a:lvl2pPr>
            <a:lvl3pPr>
              <a:defRPr>
                <a:solidFill>
                  <a:srgbClr val="575D62"/>
                </a:solidFill>
              </a:defRPr>
            </a:lvl3pPr>
            <a:lvl4pPr>
              <a:defRPr>
                <a:solidFill>
                  <a:srgbClr val="575D62"/>
                </a:solidFill>
              </a:defRPr>
            </a:lvl4pPr>
            <a:lvl5pPr>
              <a:defRPr>
                <a:solidFill>
                  <a:srgbClr val="575D62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09821" y="6515639"/>
            <a:ext cx="8763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250238" algn="l"/>
              </a:tabLst>
            </a:pPr>
            <a:r>
              <a:rPr lang="fr-FR" sz="1200" dirty="0" smtClean="0">
                <a:solidFill>
                  <a:srgbClr val="7D868D"/>
                </a:solidFill>
              </a:rPr>
              <a:t>PNP Bac Pro Gestion-Administration</a:t>
            </a:r>
            <a:r>
              <a:rPr lang="fr-FR" sz="1200" baseline="0" dirty="0" smtClean="0">
                <a:solidFill>
                  <a:srgbClr val="7D868D"/>
                </a:solidFill>
              </a:rPr>
              <a:t> – 10 et 11 mai 2012 – Lyon 	</a:t>
            </a:r>
            <a:fld id="{638C2F28-C5FF-814E-BFB0-5EFAF9F83B59}" type="slidenum">
              <a:rPr lang="fr-FR" sz="1200" b="1" baseline="0" smtClean="0">
                <a:solidFill>
                  <a:schemeClr val="accent2"/>
                </a:solidFill>
              </a:rPr>
              <a:pPr>
                <a:tabLst>
                  <a:tab pos="8250238" algn="l"/>
                </a:tabLst>
              </a:pPr>
              <a:t>‹N°›</a:t>
            </a:fld>
            <a:endParaRPr lang="fr-FR" sz="1200" b="1" dirty="0">
              <a:solidFill>
                <a:schemeClr val="accent2"/>
              </a:solidFill>
            </a:endParaRPr>
          </a:p>
        </p:txBody>
      </p:sp>
      <p:sp>
        <p:nvSpPr>
          <p:cNvPr id="17" name="Ellipse 16"/>
          <p:cNvSpPr/>
          <p:nvPr userDrawn="1"/>
        </p:nvSpPr>
        <p:spPr>
          <a:xfrm>
            <a:off x="8438193" y="6506415"/>
            <a:ext cx="388325" cy="341089"/>
          </a:xfrm>
          <a:prstGeom prst="ellipse">
            <a:avLst/>
          </a:prstGeom>
          <a:noFill/>
          <a:ln>
            <a:solidFill>
              <a:srgbClr val="7D868D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" name="Group 29"/>
          <p:cNvGrpSpPr>
            <a:grpSpLocks/>
          </p:cNvGrpSpPr>
          <p:nvPr userDrawn="1"/>
        </p:nvGrpSpPr>
        <p:grpSpPr bwMode="auto">
          <a:xfrm>
            <a:off x="0" y="260350"/>
            <a:ext cx="323850" cy="6408738"/>
            <a:chOff x="0" y="164"/>
            <a:chExt cx="204" cy="4037"/>
          </a:xfrm>
        </p:grpSpPr>
        <p:sp>
          <p:nvSpPr>
            <p:cNvPr id="19" name="Rectangle 7"/>
            <p:cNvSpPr>
              <a:spLocks noChangeArrowheads="1"/>
            </p:cNvSpPr>
            <p:nvPr userDrawn="1"/>
          </p:nvSpPr>
          <p:spPr bwMode="auto">
            <a:xfrm flipH="1">
              <a:off x="45" y="3022"/>
              <a:ext cx="159" cy="159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0" name="Rectangle 9"/>
            <p:cNvSpPr>
              <a:spLocks noChangeArrowheads="1"/>
            </p:cNvSpPr>
            <p:nvPr userDrawn="1"/>
          </p:nvSpPr>
          <p:spPr bwMode="auto">
            <a:xfrm flipH="1">
              <a:off x="68" y="663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" name="Rectangle 11"/>
            <p:cNvSpPr>
              <a:spLocks noChangeArrowheads="1"/>
            </p:cNvSpPr>
            <p:nvPr userDrawn="1"/>
          </p:nvSpPr>
          <p:spPr bwMode="auto">
            <a:xfrm flipH="1">
              <a:off x="0" y="572"/>
              <a:ext cx="68" cy="68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2" name="Rectangle 11"/>
            <p:cNvSpPr>
              <a:spLocks noChangeArrowheads="1"/>
            </p:cNvSpPr>
            <p:nvPr userDrawn="1"/>
          </p:nvSpPr>
          <p:spPr bwMode="auto">
            <a:xfrm flipH="1">
              <a:off x="68" y="2160"/>
              <a:ext cx="91" cy="91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" name="Rectangle 16"/>
            <p:cNvSpPr>
              <a:spLocks noChangeArrowheads="1"/>
            </p:cNvSpPr>
            <p:nvPr userDrawn="1"/>
          </p:nvSpPr>
          <p:spPr bwMode="auto">
            <a:xfrm>
              <a:off x="0" y="3475"/>
              <a:ext cx="158" cy="14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4" name="Rectangle 17"/>
            <p:cNvSpPr>
              <a:spLocks noChangeArrowheads="1"/>
            </p:cNvSpPr>
            <p:nvPr userDrawn="1"/>
          </p:nvSpPr>
          <p:spPr bwMode="auto">
            <a:xfrm flipV="1">
              <a:off x="68" y="1888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5" name="Rectangle 18"/>
            <p:cNvSpPr>
              <a:spLocks noChangeArrowheads="1"/>
            </p:cNvSpPr>
            <p:nvPr userDrawn="1"/>
          </p:nvSpPr>
          <p:spPr bwMode="auto">
            <a:xfrm flipV="1">
              <a:off x="68" y="103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6" name="Rectangle 18"/>
            <p:cNvSpPr>
              <a:spLocks noChangeArrowheads="1"/>
            </p:cNvSpPr>
            <p:nvPr userDrawn="1"/>
          </p:nvSpPr>
          <p:spPr bwMode="auto">
            <a:xfrm flipV="1">
              <a:off x="46" y="1570"/>
              <a:ext cx="125" cy="125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7" name="Rectangle 16"/>
            <p:cNvSpPr>
              <a:spLocks noChangeArrowheads="1"/>
            </p:cNvSpPr>
            <p:nvPr userDrawn="1"/>
          </p:nvSpPr>
          <p:spPr bwMode="auto">
            <a:xfrm>
              <a:off x="68" y="346"/>
              <a:ext cx="136" cy="136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8" name="Rectangle 18"/>
            <p:cNvSpPr>
              <a:spLocks noChangeArrowheads="1"/>
            </p:cNvSpPr>
            <p:nvPr userDrawn="1"/>
          </p:nvSpPr>
          <p:spPr bwMode="auto">
            <a:xfrm flipV="1">
              <a:off x="34" y="2353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" name="Rectangle 17"/>
            <p:cNvSpPr>
              <a:spLocks noChangeArrowheads="1"/>
            </p:cNvSpPr>
            <p:nvPr userDrawn="1"/>
          </p:nvSpPr>
          <p:spPr bwMode="auto">
            <a:xfrm flipV="1">
              <a:off x="22" y="2795"/>
              <a:ext cx="125" cy="12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0" name="Rectangle 17"/>
            <p:cNvSpPr>
              <a:spLocks noChangeArrowheads="1"/>
            </p:cNvSpPr>
            <p:nvPr userDrawn="1"/>
          </p:nvSpPr>
          <p:spPr bwMode="auto">
            <a:xfrm flipV="1">
              <a:off x="68" y="164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" name="Rectangle 9"/>
            <p:cNvSpPr>
              <a:spLocks noChangeArrowheads="1"/>
            </p:cNvSpPr>
            <p:nvPr userDrawn="1"/>
          </p:nvSpPr>
          <p:spPr bwMode="auto">
            <a:xfrm flipH="1">
              <a:off x="113" y="129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2" name="Rectangle 9"/>
            <p:cNvSpPr>
              <a:spLocks noChangeArrowheads="1"/>
            </p:cNvSpPr>
            <p:nvPr userDrawn="1"/>
          </p:nvSpPr>
          <p:spPr bwMode="auto">
            <a:xfrm flipH="1">
              <a:off x="68" y="2568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3" name="Rectangle 18"/>
            <p:cNvSpPr>
              <a:spLocks noChangeArrowheads="1"/>
            </p:cNvSpPr>
            <p:nvPr userDrawn="1"/>
          </p:nvSpPr>
          <p:spPr bwMode="auto">
            <a:xfrm flipV="1">
              <a:off x="68" y="374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4" name="Rectangle 9"/>
            <p:cNvSpPr>
              <a:spLocks noChangeArrowheads="1"/>
            </p:cNvSpPr>
            <p:nvPr userDrawn="1"/>
          </p:nvSpPr>
          <p:spPr bwMode="auto">
            <a:xfrm flipH="1">
              <a:off x="113" y="400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5" name="Rectangle 17"/>
            <p:cNvSpPr>
              <a:spLocks noChangeArrowheads="1"/>
            </p:cNvSpPr>
            <p:nvPr userDrawn="1"/>
          </p:nvSpPr>
          <p:spPr bwMode="auto">
            <a:xfrm flipV="1">
              <a:off x="68" y="4156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6" name="Rectangle 17"/>
            <p:cNvSpPr>
              <a:spLocks noChangeArrowheads="1"/>
            </p:cNvSpPr>
            <p:nvPr userDrawn="1"/>
          </p:nvSpPr>
          <p:spPr bwMode="auto">
            <a:xfrm flipV="1">
              <a:off x="68" y="890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xmlns="" val="345439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0915" y="2130425"/>
            <a:ext cx="7119070" cy="1375329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158745" y="3886200"/>
            <a:ext cx="6400800" cy="994565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Bac Professionnel Gestion-Administration</a:t>
            </a:r>
            <a:br>
              <a:rPr lang="fr-FR" dirty="0" smtClean="0"/>
            </a:br>
            <a:r>
              <a:rPr lang="fr-FR" dirty="0" smtClean="0"/>
              <a:t>Guide d’accompagnement pédagogique</a:t>
            </a:r>
          </a:p>
        </p:txBody>
      </p:sp>
      <p:pic>
        <p:nvPicPr>
          <p:cNvPr id="7" name="Image 6" descr="imgae.tif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659751" cy="6858000"/>
          </a:xfrm>
          <a:prstGeom prst="rect">
            <a:avLst/>
          </a:prstGeom>
        </p:spPr>
      </p:pic>
      <p:sp>
        <p:nvSpPr>
          <p:cNvPr id="8" name="Sous-titre 2"/>
          <p:cNvSpPr txBox="1">
            <a:spLocks/>
          </p:cNvSpPr>
          <p:nvPr userDrawn="1"/>
        </p:nvSpPr>
        <p:spPr>
          <a:xfrm>
            <a:off x="2158745" y="5073751"/>
            <a:ext cx="6400800" cy="856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Programme National de Pilotage</a:t>
            </a:r>
          </a:p>
          <a:p>
            <a:r>
              <a:rPr lang="fr-FR" sz="2000" dirty="0" smtClean="0"/>
              <a:t>Lyon – 10 &amp; 11 mai 2012</a:t>
            </a:r>
            <a:endParaRPr lang="fr-FR" sz="2000" dirty="0"/>
          </a:p>
        </p:txBody>
      </p:sp>
      <p:pic>
        <p:nvPicPr>
          <p:cNvPr id="9" name="Picture 2" descr="E:\Mes docs\DD_Paris\AL\2010_2011\BTS_SIO\MENJVA_LOGO_Q.gi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651711" y="175931"/>
            <a:ext cx="1206423" cy="1115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0752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81116"/>
            <a:ext cx="8229600" cy="798358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64227"/>
            <a:ext cx="8229600" cy="4525963"/>
          </a:xfrm>
        </p:spPr>
        <p:txBody>
          <a:bodyPr/>
          <a:lstStyle>
            <a:lvl1pPr>
              <a:buClr>
                <a:schemeClr val="accent2"/>
              </a:buClr>
              <a:defRPr sz="2800">
                <a:solidFill>
                  <a:srgbClr val="575D62"/>
                </a:solidFill>
              </a:defRPr>
            </a:lvl1pPr>
            <a:lvl2pPr>
              <a:defRPr>
                <a:solidFill>
                  <a:srgbClr val="575D62"/>
                </a:solidFill>
              </a:defRPr>
            </a:lvl2pPr>
            <a:lvl3pPr>
              <a:defRPr>
                <a:solidFill>
                  <a:srgbClr val="575D62"/>
                </a:solidFill>
              </a:defRPr>
            </a:lvl3pPr>
            <a:lvl4pPr>
              <a:defRPr>
                <a:solidFill>
                  <a:srgbClr val="575D62"/>
                </a:solidFill>
              </a:defRPr>
            </a:lvl4pPr>
            <a:lvl5pPr>
              <a:defRPr>
                <a:solidFill>
                  <a:srgbClr val="575D62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09821" y="6515639"/>
            <a:ext cx="8763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250238" algn="l"/>
              </a:tabLst>
            </a:pPr>
            <a:r>
              <a:rPr lang="fr-FR" sz="1200" dirty="0" smtClean="0">
                <a:solidFill>
                  <a:srgbClr val="7D868D"/>
                </a:solidFill>
              </a:rPr>
              <a:t>PNP Bac Pro Gestion-Administration</a:t>
            </a:r>
            <a:r>
              <a:rPr lang="fr-FR" sz="1200" baseline="0" dirty="0" smtClean="0">
                <a:solidFill>
                  <a:srgbClr val="7D868D"/>
                </a:solidFill>
              </a:rPr>
              <a:t> – 10 et 11 mai 2012 – Lyon 	</a:t>
            </a:r>
            <a:fld id="{638C2F28-C5FF-814E-BFB0-5EFAF9F83B59}" type="slidenum">
              <a:rPr lang="fr-FR" sz="1200" b="1" baseline="0" smtClean="0">
                <a:solidFill>
                  <a:schemeClr val="accent2"/>
                </a:solidFill>
              </a:rPr>
              <a:pPr>
                <a:tabLst>
                  <a:tab pos="8250238" algn="l"/>
                </a:tabLst>
              </a:pPr>
              <a:t>‹N°›</a:t>
            </a:fld>
            <a:endParaRPr lang="fr-FR" sz="1200" b="1" dirty="0">
              <a:solidFill>
                <a:schemeClr val="accent2"/>
              </a:solidFill>
            </a:endParaRPr>
          </a:p>
        </p:txBody>
      </p:sp>
      <p:sp>
        <p:nvSpPr>
          <p:cNvPr id="17" name="Ellipse 16"/>
          <p:cNvSpPr/>
          <p:nvPr userDrawn="1"/>
        </p:nvSpPr>
        <p:spPr>
          <a:xfrm>
            <a:off x="8438193" y="6506415"/>
            <a:ext cx="388325" cy="341089"/>
          </a:xfrm>
          <a:prstGeom prst="ellipse">
            <a:avLst/>
          </a:prstGeom>
          <a:noFill/>
          <a:ln>
            <a:solidFill>
              <a:srgbClr val="7D868D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" name="Group 29"/>
          <p:cNvGrpSpPr>
            <a:grpSpLocks/>
          </p:cNvGrpSpPr>
          <p:nvPr userDrawn="1"/>
        </p:nvGrpSpPr>
        <p:grpSpPr bwMode="auto">
          <a:xfrm>
            <a:off x="0" y="260350"/>
            <a:ext cx="323850" cy="6408738"/>
            <a:chOff x="0" y="164"/>
            <a:chExt cx="204" cy="4037"/>
          </a:xfrm>
        </p:grpSpPr>
        <p:sp>
          <p:nvSpPr>
            <p:cNvPr id="19" name="Rectangle 7"/>
            <p:cNvSpPr>
              <a:spLocks noChangeArrowheads="1"/>
            </p:cNvSpPr>
            <p:nvPr userDrawn="1"/>
          </p:nvSpPr>
          <p:spPr bwMode="auto">
            <a:xfrm flipH="1">
              <a:off x="45" y="3022"/>
              <a:ext cx="159" cy="159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0" name="Rectangle 9"/>
            <p:cNvSpPr>
              <a:spLocks noChangeArrowheads="1"/>
            </p:cNvSpPr>
            <p:nvPr userDrawn="1"/>
          </p:nvSpPr>
          <p:spPr bwMode="auto">
            <a:xfrm flipH="1">
              <a:off x="68" y="663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" name="Rectangle 11"/>
            <p:cNvSpPr>
              <a:spLocks noChangeArrowheads="1"/>
            </p:cNvSpPr>
            <p:nvPr userDrawn="1"/>
          </p:nvSpPr>
          <p:spPr bwMode="auto">
            <a:xfrm flipH="1">
              <a:off x="0" y="572"/>
              <a:ext cx="68" cy="68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2" name="Rectangle 11"/>
            <p:cNvSpPr>
              <a:spLocks noChangeArrowheads="1"/>
            </p:cNvSpPr>
            <p:nvPr userDrawn="1"/>
          </p:nvSpPr>
          <p:spPr bwMode="auto">
            <a:xfrm flipH="1">
              <a:off x="68" y="2160"/>
              <a:ext cx="91" cy="91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" name="Rectangle 16"/>
            <p:cNvSpPr>
              <a:spLocks noChangeArrowheads="1"/>
            </p:cNvSpPr>
            <p:nvPr userDrawn="1"/>
          </p:nvSpPr>
          <p:spPr bwMode="auto">
            <a:xfrm>
              <a:off x="0" y="3475"/>
              <a:ext cx="158" cy="14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4" name="Rectangle 17"/>
            <p:cNvSpPr>
              <a:spLocks noChangeArrowheads="1"/>
            </p:cNvSpPr>
            <p:nvPr userDrawn="1"/>
          </p:nvSpPr>
          <p:spPr bwMode="auto">
            <a:xfrm flipV="1">
              <a:off x="68" y="1888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5" name="Rectangle 18"/>
            <p:cNvSpPr>
              <a:spLocks noChangeArrowheads="1"/>
            </p:cNvSpPr>
            <p:nvPr userDrawn="1"/>
          </p:nvSpPr>
          <p:spPr bwMode="auto">
            <a:xfrm flipV="1">
              <a:off x="68" y="103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6" name="Rectangle 18"/>
            <p:cNvSpPr>
              <a:spLocks noChangeArrowheads="1"/>
            </p:cNvSpPr>
            <p:nvPr userDrawn="1"/>
          </p:nvSpPr>
          <p:spPr bwMode="auto">
            <a:xfrm flipV="1">
              <a:off x="46" y="1570"/>
              <a:ext cx="125" cy="125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7" name="Rectangle 16"/>
            <p:cNvSpPr>
              <a:spLocks noChangeArrowheads="1"/>
            </p:cNvSpPr>
            <p:nvPr userDrawn="1"/>
          </p:nvSpPr>
          <p:spPr bwMode="auto">
            <a:xfrm>
              <a:off x="68" y="346"/>
              <a:ext cx="136" cy="136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8" name="Rectangle 18"/>
            <p:cNvSpPr>
              <a:spLocks noChangeArrowheads="1"/>
            </p:cNvSpPr>
            <p:nvPr userDrawn="1"/>
          </p:nvSpPr>
          <p:spPr bwMode="auto">
            <a:xfrm flipV="1">
              <a:off x="34" y="2353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" name="Rectangle 17"/>
            <p:cNvSpPr>
              <a:spLocks noChangeArrowheads="1"/>
            </p:cNvSpPr>
            <p:nvPr userDrawn="1"/>
          </p:nvSpPr>
          <p:spPr bwMode="auto">
            <a:xfrm flipV="1">
              <a:off x="22" y="2795"/>
              <a:ext cx="125" cy="12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0" name="Rectangle 17"/>
            <p:cNvSpPr>
              <a:spLocks noChangeArrowheads="1"/>
            </p:cNvSpPr>
            <p:nvPr userDrawn="1"/>
          </p:nvSpPr>
          <p:spPr bwMode="auto">
            <a:xfrm flipV="1">
              <a:off x="68" y="164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" name="Rectangle 9"/>
            <p:cNvSpPr>
              <a:spLocks noChangeArrowheads="1"/>
            </p:cNvSpPr>
            <p:nvPr userDrawn="1"/>
          </p:nvSpPr>
          <p:spPr bwMode="auto">
            <a:xfrm flipH="1">
              <a:off x="113" y="129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2" name="Rectangle 9"/>
            <p:cNvSpPr>
              <a:spLocks noChangeArrowheads="1"/>
            </p:cNvSpPr>
            <p:nvPr userDrawn="1"/>
          </p:nvSpPr>
          <p:spPr bwMode="auto">
            <a:xfrm flipH="1">
              <a:off x="68" y="2568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3" name="Rectangle 18"/>
            <p:cNvSpPr>
              <a:spLocks noChangeArrowheads="1"/>
            </p:cNvSpPr>
            <p:nvPr userDrawn="1"/>
          </p:nvSpPr>
          <p:spPr bwMode="auto">
            <a:xfrm flipV="1">
              <a:off x="68" y="374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4" name="Rectangle 9"/>
            <p:cNvSpPr>
              <a:spLocks noChangeArrowheads="1"/>
            </p:cNvSpPr>
            <p:nvPr userDrawn="1"/>
          </p:nvSpPr>
          <p:spPr bwMode="auto">
            <a:xfrm flipH="1">
              <a:off x="113" y="400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5" name="Rectangle 17"/>
            <p:cNvSpPr>
              <a:spLocks noChangeArrowheads="1"/>
            </p:cNvSpPr>
            <p:nvPr userDrawn="1"/>
          </p:nvSpPr>
          <p:spPr bwMode="auto">
            <a:xfrm flipV="1">
              <a:off x="68" y="4156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6" name="Rectangle 17"/>
            <p:cNvSpPr>
              <a:spLocks noChangeArrowheads="1"/>
            </p:cNvSpPr>
            <p:nvPr userDrawn="1"/>
          </p:nvSpPr>
          <p:spPr bwMode="auto">
            <a:xfrm flipV="1">
              <a:off x="68" y="890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xmlns="" val="44264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>
                <a:solidFill>
                  <a:srgbClr val="575D62"/>
                </a:solidFill>
              </a:defRPr>
            </a:lvl1pPr>
            <a:lvl2pPr>
              <a:defRPr>
                <a:solidFill>
                  <a:srgbClr val="575D62"/>
                </a:solidFill>
              </a:defRPr>
            </a:lvl2pPr>
            <a:lvl3pPr>
              <a:defRPr>
                <a:solidFill>
                  <a:srgbClr val="575D62"/>
                </a:solidFill>
              </a:defRPr>
            </a:lvl3pPr>
            <a:lvl4pPr>
              <a:defRPr>
                <a:solidFill>
                  <a:srgbClr val="575D62"/>
                </a:solidFill>
              </a:defRPr>
            </a:lvl4pPr>
            <a:lvl5pPr>
              <a:defRPr>
                <a:solidFill>
                  <a:srgbClr val="575D62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6" name="ZoneTexte 15"/>
          <p:cNvSpPr txBox="1"/>
          <p:nvPr userDrawn="1"/>
        </p:nvSpPr>
        <p:spPr>
          <a:xfrm>
            <a:off x="209821" y="6515639"/>
            <a:ext cx="8763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250238" algn="l"/>
              </a:tabLst>
            </a:pPr>
            <a:r>
              <a:rPr lang="fr-FR" sz="1200" dirty="0" smtClean="0">
                <a:solidFill>
                  <a:srgbClr val="7D868D"/>
                </a:solidFill>
              </a:rPr>
              <a:t>PNP Bac Pro Gestion-Administration</a:t>
            </a:r>
            <a:r>
              <a:rPr lang="fr-FR" sz="1200" baseline="0" dirty="0" smtClean="0">
                <a:solidFill>
                  <a:srgbClr val="7D868D"/>
                </a:solidFill>
              </a:rPr>
              <a:t> – 10 et 11 mai 2012 – Lyon 	</a:t>
            </a:r>
            <a:fld id="{638C2F28-C5FF-814E-BFB0-5EFAF9F83B59}" type="slidenum">
              <a:rPr lang="fr-FR" sz="1200" b="1" baseline="0" smtClean="0">
                <a:solidFill>
                  <a:schemeClr val="accent2"/>
                </a:solidFill>
              </a:rPr>
              <a:pPr>
                <a:tabLst>
                  <a:tab pos="8250238" algn="l"/>
                </a:tabLst>
              </a:pPr>
              <a:t>‹N°›</a:t>
            </a:fld>
            <a:endParaRPr lang="fr-FR" sz="1200" b="1" dirty="0">
              <a:solidFill>
                <a:schemeClr val="accent2"/>
              </a:solidFill>
            </a:endParaRPr>
          </a:p>
        </p:txBody>
      </p:sp>
      <p:sp>
        <p:nvSpPr>
          <p:cNvPr id="17" name="Ellipse 16"/>
          <p:cNvSpPr/>
          <p:nvPr userDrawn="1"/>
        </p:nvSpPr>
        <p:spPr>
          <a:xfrm>
            <a:off x="8438193" y="6506415"/>
            <a:ext cx="388325" cy="341089"/>
          </a:xfrm>
          <a:prstGeom prst="ellipse">
            <a:avLst/>
          </a:prstGeom>
          <a:noFill/>
          <a:ln>
            <a:solidFill>
              <a:srgbClr val="7D868D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8" name="Group 29"/>
          <p:cNvGrpSpPr>
            <a:grpSpLocks/>
          </p:cNvGrpSpPr>
          <p:nvPr userDrawn="1"/>
        </p:nvGrpSpPr>
        <p:grpSpPr bwMode="auto">
          <a:xfrm>
            <a:off x="0" y="260350"/>
            <a:ext cx="323850" cy="6408738"/>
            <a:chOff x="0" y="164"/>
            <a:chExt cx="204" cy="4037"/>
          </a:xfrm>
        </p:grpSpPr>
        <p:sp>
          <p:nvSpPr>
            <p:cNvPr id="19" name="Rectangle 7"/>
            <p:cNvSpPr>
              <a:spLocks noChangeArrowheads="1"/>
            </p:cNvSpPr>
            <p:nvPr userDrawn="1"/>
          </p:nvSpPr>
          <p:spPr bwMode="auto">
            <a:xfrm flipH="1">
              <a:off x="45" y="3022"/>
              <a:ext cx="159" cy="159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0" name="Rectangle 9"/>
            <p:cNvSpPr>
              <a:spLocks noChangeArrowheads="1"/>
            </p:cNvSpPr>
            <p:nvPr userDrawn="1"/>
          </p:nvSpPr>
          <p:spPr bwMode="auto">
            <a:xfrm flipH="1">
              <a:off x="68" y="663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" name="Rectangle 11"/>
            <p:cNvSpPr>
              <a:spLocks noChangeArrowheads="1"/>
            </p:cNvSpPr>
            <p:nvPr userDrawn="1"/>
          </p:nvSpPr>
          <p:spPr bwMode="auto">
            <a:xfrm flipH="1">
              <a:off x="0" y="572"/>
              <a:ext cx="68" cy="68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2" name="Rectangle 11"/>
            <p:cNvSpPr>
              <a:spLocks noChangeArrowheads="1"/>
            </p:cNvSpPr>
            <p:nvPr userDrawn="1"/>
          </p:nvSpPr>
          <p:spPr bwMode="auto">
            <a:xfrm flipH="1">
              <a:off x="68" y="2160"/>
              <a:ext cx="91" cy="91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" name="Rectangle 16"/>
            <p:cNvSpPr>
              <a:spLocks noChangeArrowheads="1"/>
            </p:cNvSpPr>
            <p:nvPr userDrawn="1"/>
          </p:nvSpPr>
          <p:spPr bwMode="auto">
            <a:xfrm>
              <a:off x="0" y="3475"/>
              <a:ext cx="158" cy="14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4" name="Rectangle 17"/>
            <p:cNvSpPr>
              <a:spLocks noChangeArrowheads="1"/>
            </p:cNvSpPr>
            <p:nvPr userDrawn="1"/>
          </p:nvSpPr>
          <p:spPr bwMode="auto">
            <a:xfrm flipV="1">
              <a:off x="68" y="1888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5" name="Rectangle 18"/>
            <p:cNvSpPr>
              <a:spLocks noChangeArrowheads="1"/>
            </p:cNvSpPr>
            <p:nvPr userDrawn="1"/>
          </p:nvSpPr>
          <p:spPr bwMode="auto">
            <a:xfrm flipV="1">
              <a:off x="68" y="103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6" name="Rectangle 18"/>
            <p:cNvSpPr>
              <a:spLocks noChangeArrowheads="1"/>
            </p:cNvSpPr>
            <p:nvPr userDrawn="1"/>
          </p:nvSpPr>
          <p:spPr bwMode="auto">
            <a:xfrm flipV="1">
              <a:off x="46" y="1570"/>
              <a:ext cx="125" cy="125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7" name="Rectangle 16"/>
            <p:cNvSpPr>
              <a:spLocks noChangeArrowheads="1"/>
            </p:cNvSpPr>
            <p:nvPr userDrawn="1"/>
          </p:nvSpPr>
          <p:spPr bwMode="auto">
            <a:xfrm>
              <a:off x="68" y="346"/>
              <a:ext cx="136" cy="136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8" name="Rectangle 18"/>
            <p:cNvSpPr>
              <a:spLocks noChangeArrowheads="1"/>
            </p:cNvSpPr>
            <p:nvPr userDrawn="1"/>
          </p:nvSpPr>
          <p:spPr bwMode="auto">
            <a:xfrm flipV="1">
              <a:off x="34" y="2353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" name="Rectangle 17"/>
            <p:cNvSpPr>
              <a:spLocks noChangeArrowheads="1"/>
            </p:cNvSpPr>
            <p:nvPr userDrawn="1"/>
          </p:nvSpPr>
          <p:spPr bwMode="auto">
            <a:xfrm flipV="1">
              <a:off x="22" y="2795"/>
              <a:ext cx="125" cy="12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0" name="Rectangle 17"/>
            <p:cNvSpPr>
              <a:spLocks noChangeArrowheads="1"/>
            </p:cNvSpPr>
            <p:nvPr userDrawn="1"/>
          </p:nvSpPr>
          <p:spPr bwMode="auto">
            <a:xfrm flipV="1">
              <a:off x="68" y="164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" name="Rectangle 9"/>
            <p:cNvSpPr>
              <a:spLocks noChangeArrowheads="1"/>
            </p:cNvSpPr>
            <p:nvPr userDrawn="1"/>
          </p:nvSpPr>
          <p:spPr bwMode="auto">
            <a:xfrm flipH="1">
              <a:off x="113" y="129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2" name="Rectangle 9"/>
            <p:cNvSpPr>
              <a:spLocks noChangeArrowheads="1"/>
            </p:cNvSpPr>
            <p:nvPr userDrawn="1"/>
          </p:nvSpPr>
          <p:spPr bwMode="auto">
            <a:xfrm flipH="1">
              <a:off x="68" y="2568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3" name="Rectangle 18"/>
            <p:cNvSpPr>
              <a:spLocks noChangeArrowheads="1"/>
            </p:cNvSpPr>
            <p:nvPr userDrawn="1"/>
          </p:nvSpPr>
          <p:spPr bwMode="auto">
            <a:xfrm flipV="1">
              <a:off x="68" y="374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4" name="Rectangle 9"/>
            <p:cNvSpPr>
              <a:spLocks noChangeArrowheads="1"/>
            </p:cNvSpPr>
            <p:nvPr userDrawn="1"/>
          </p:nvSpPr>
          <p:spPr bwMode="auto">
            <a:xfrm flipH="1">
              <a:off x="113" y="400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5" name="Rectangle 17"/>
            <p:cNvSpPr>
              <a:spLocks noChangeArrowheads="1"/>
            </p:cNvSpPr>
            <p:nvPr userDrawn="1"/>
          </p:nvSpPr>
          <p:spPr bwMode="auto">
            <a:xfrm flipV="1">
              <a:off x="68" y="4156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6" name="Rectangle 17"/>
            <p:cNvSpPr>
              <a:spLocks noChangeArrowheads="1"/>
            </p:cNvSpPr>
            <p:nvPr userDrawn="1"/>
          </p:nvSpPr>
          <p:spPr bwMode="auto">
            <a:xfrm flipV="1">
              <a:off x="68" y="890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xmlns="" val="415643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chemeClr val="accent2"/>
              </a:buClr>
              <a:defRPr sz="2800">
                <a:solidFill>
                  <a:srgbClr val="5F606A"/>
                </a:solidFill>
              </a:defRPr>
            </a:lvl1pPr>
            <a:lvl2pPr>
              <a:buClr>
                <a:schemeClr val="accent2"/>
              </a:buClr>
              <a:defRPr sz="2400">
                <a:solidFill>
                  <a:srgbClr val="5F606A"/>
                </a:solidFill>
              </a:defRPr>
            </a:lvl2pPr>
            <a:lvl3pPr>
              <a:buClr>
                <a:schemeClr val="accent2"/>
              </a:buClr>
              <a:defRPr sz="2000">
                <a:solidFill>
                  <a:srgbClr val="5F606A"/>
                </a:solidFill>
              </a:defRPr>
            </a:lvl3pPr>
            <a:lvl4pPr>
              <a:buClr>
                <a:schemeClr val="accent2"/>
              </a:buClr>
              <a:defRPr sz="1800">
                <a:solidFill>
                  <a:srgbClr val="5F606A"/>
                </a:solidFill>
              </a:defRPr>
            </a:lvl4pPr>
            <a:lvl5pPr>
              <a:buClr>
                <a:schemeClr val="accent2"/>
              </a:buClr>
              <a:defRPr sz="1800">
                <a:solidFill>
                  <a:srgbClr val="5F606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Clr>
                <a:schemeClr val="accent2"/>
              </a:buClr>
              <a:defRPr sz="2800">
                <a:solidFill>
                  <a:srgbClr val="5F606A"/>
                </a:solidFill>
              </a:defRPr>
            </a:lvl1pPr>
            <a:lvl2pPr>
              <a:buClr>
                <a:schemeClr val="accent2"/>
              </a:buClr>
              <a:defRPr sz="2400">
                <a:solidFill>
                  <a:srgbClr val="5F606A"/>
                </a:solidFill>
              </a:defRPr>
            </a:lvl2pPr>
            <a:lvl3pPr>
              <a:buClr>
                <a:schemeClr val="accent2"/>
              </a:buClr>
              <a:defRPr sz="2000">
                <a:solidFill>
                  <a:srgbClr val="5F606A"/>
                </a:solidFill>
              </a:defRPr>
            </a:lvl3pPr>
            <a:lvl4pPr>
              <a:buClr>
                <a:schemeClr val="accent2"/>
              </a:buClr>
              <a:defRPr sz="1800">
                <a:solidFill>
                  <a:srgbClr val="5F606A"/>
                </a:solidFill>
              </a:defRPr>
            </a:lvl4pPr>
            <a:lvl5pPr>
              <a:buClr>
                <a:schemeClr val="accent2"/>
              </a:buClr>
              <a:defRPr sz="1800">
                <a:solidFill>
                  <a:srgbClr val="5F606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DBE1-E601-414A-B670-A106D9977459}" type="datetimeFigureOut">
              <a:rPr lang="fr-FR" smtClean="0"/>
              <a:pPr/>
              <a:t>20/05/2012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738F-FD48-4342-B1B3-D146245F08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8" name="Group 29"/>
          <p:cNvGrpSpPr>
            <a:grpSpLocks/>
          </p:cNvGrpSpPr>
          <p:nvPr userDrawn="1"/>
        </p:nvGrpSpPr>
        <p:grpSpPr bwMode="auto">
          <a:xfrm>
            <a:off x="0" y="260350"/>
            <a:ext cx="323850" cy="6408738"/>
            <a:chOff x="0" y="164"/>
            <a:chExt cx="204" cy="4037"/>
          </a:xfrm>
        </p:grpSpPr>
        <p:sp>
          <p:nvSpPr>
            <p:cNvPr id="9" name="Rectangle 7"/>
            <p:cNvSpPr>
              <a:spLocks noChangeArrowheads="1"/>
            </p:cNvSpPr>
            <p:nvPr userDrawn="1"/>
          </p:nvSpPr>
          <p:spPr bwMode="auto">
            <a:xfrm flipH="1">
              <a:off x="45" y="3022"/>
              <a:ext cx="159" cy="159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 flipH="1">
              <a:off x="68" y="663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" name="Rectangle 11"/>
            <p:cNvSpPr>
              <a:spLocks noChangeArrowheads="1"/>
            </p:cNvSpPr>
            <p:nvPr userDrawn="1"/>
          </p:nvSpPr>
          <p:spPr bwMode="auto">
            <a:xfrm flipH="1">
              <a:off x="0" y="572"/>
              <a:ext cx="68" cy="68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" name="Rectangle 11"/>
            <p:cNvSpPr>
              <a:spLocks noChangeArrowheads="1"/>
            </p:cNvSpPr>
            <p:nvPr userDrawn="1"/>
          </p:nvSpPr>
          <p:spPr bwMode="auto">
            <a:xfrm flipH="1">
              <a:off x="68" y="2160"/>
              <a:ext cx="91" cy="91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" name="Rectangle 16"/>
            <p:cNvSpPr>
              <a:spLocks noChangeArrowheads="1"/>
            </p:cNvSpPr>
            <p:nvPr userDrawn="1"/>
          </p:nvSpPr>
          <p:spPr bwMode="auto">
            <a:xfrm>
              <a:off x="0" y="3475"/>
              <a:ext cx="158" cy="14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4" name="Rectangle 17"/>
            <p:cNvSpPr>
              <a:spLocks noChangeArrowheads="1"/>
            </p:cNvSpPr>
            <p:nvPr userDrawn="1"/>
          </p:nvSpPr>
          <p:spPr bwMode="auto">
            <a:xfrm flipV="1">
              <a:off x="68" y="1888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5" name="Rectangle 18"/>
            <p:cNvSpPr>
              <a:spLocks noChangeArrowheads="1"/>
            </p:cNvSpPr>
            <p:nvPr userDrawn="1"/>
          </p:nvSpPr>
          <p:spPr bwMode="auto">
            <a:xfrm flipV="1">
              <a:off x="68" y="103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" name="Rectangle 18"/>
            <p:cNvSpPr>
              <a:spLocks noChangeArrowheads="1"/>
            </p:cNvSpPr>
            <p:nvPr userDrawn="1"/>
          </p:nvSpPr>
          <p:spPr bwMode="auto">
            <a:xfrm flipV="1">
              <a:off x="46" y="1570"/>
              <a:ext cx="125" cy="125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" name="Rectangle 16"/>
            <p:cNvSpPr>
              <a:spLocks noChangeArrowheads="1"/>
            </p:cNvSpPr>
            <p:nvPr userDrawn="1"/>
          </p:nvSpPr>
          <p:spPr bwMode="auto">
            <a:xfrm>
              <a:off x="68" y="346"/>
              <a:ext cx="136" cy="136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" name="Rectangle 18"/>
            <p:cNvSpPr>
              <a:spLocks noChangeArrowheads="1"/>
            </p:cNvSpPr>
            <p:nvPr userDrawn="1"/>
          </p:nvSpPr>
          <p:spPr bwMode="auto">
            <a:xfrm flipV="1">
              <a:off x="34" y="2353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auto">
            <a:xfrm flipV="1">
              <a:off x="22" y="2795"/>
              <a:ext cx="125" cy="12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0" name="Rectangle 17"/>
            <p:cNvSpPr>
              <a:spLocks noChangeArrowheads="1"/>
            </p:cNvSpPr>
            <p:nvPr userDrawn="1"/>
          </p:nvSpPr>
          <p:spPr bwMode="auto">
            <a:xfrm flipV="1">
              <a:off x="68" y="164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" name="Rectangle 9"/>
            <p:cNvSpPr>
              <a:spLocks noChangeArrowheads="1"/>
            </p:cNvSpPr>
            <p:nvPr userDrawn="1"/>
          </p:nvSpPr>
          <p:spPr bwMode="auto">
            <a:xfrm flipH="1">
              <a:off x="113" y="129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2" name="Rectangle 9"/>
            <p:cNvSpPr>
              <a:spLocks noChangeArrowheads="1"/>
            </p:cNvSpPr>
            <p:nvPr userDrawn="1"/>
          </p:nvSpPr>
          <p:spPr bwMode="auto">
            <a:xfrm flipH="1">
              <a:off x="68" y="2568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" name="Rectangle 18"/>
            <p:cNvSpPr>
              <a:spLocks noChangeArrowheads="1"/>
            </p:cNvSpPr>
            <p:nvPr userDrawn="1"/>
          </p:nvSpPr>
          <p:spPr bwMode="auto">
            <a:xfrm flipV="1">
              <a:off x="68" y="374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4" name="Rectangle 9"/>
            <p:cNvSpPr>
              <a:spLocks noChangeArrowheads="1"/>
            </p:cNvSpPr>
            <p:nvPr userDrawn="1"/>
          </p:nvSpPr>
          <p:spPr bwMode="auto">
            <a:xfrm flipH="1">
              <a:off x="113" y="400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5" name="Rectangle 17"/>
            <p:cNvSpPr>
              <a:spLocks noChangeArrowheads="1"/>
            </p:cNvSpPr>
            <p:nvPr userDrawn="1"/>
          </p:nvSpPr>
          <p:spPr bwMode="auto">
            <a:xfrm flipV="1">
              <a:off x="68" y="4156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6" name="Rectangle 17"/>
            <p:cNvSpPr>
              <a:spLocks noChangeArrowheads="1"/>
            </p:cNvSpPr>
            <p:nvPr userDrawn="1"/>
          </p:nvSpPr>
          <p:spPr bwMode="auto">
            <a:xfrm flipV="1">
              <a:off x="68" y="890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xmlns="" val="305634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5F606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5F606A"/>
                </a:solidFill>
              </a:defRPr>
            </a:lvl1pPr>
            <a:lvl2pPr>
              <a:defRPr sz="2000">
                <a:solidFill>
                  <a:srgbClr val="5F606A"/>
                </a:solidFill>
              </a:defRPr>
            </a:lvl2pPr>
            <a:lvl3pPr>
              <a:defRPr sz="1800">
                <a:solidFill>
                  <a:srgbClr val="5F606A"/>
                </a:solidFill>
              </a:defRPr>
            </a:lvl3pPr>
            <a:lvl4pPr>
              <a:defRPr sz="1600">
                <a:solidFill>
                  <a:srgbClr val="5F606A"/>
                </a:solidFill>
              </a:defRPr>
            </a:lvl4pPr>
            <a:lvl5pPr>
              <a:defRPr sz="1600">
                <a:solidFill>
                  <a:srgbClr val="5F606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5F606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5F606A"/>
                </a:solidFill>
              </a:defRPr>
            </a:lvl1pPr>
            <a:lvl2pPr>
              <a:defRPr sz="2000">
                <a:solidFill>
                  <a:srgbClr val="5F606A"/>
                </a:solidFill>
              </a:defRPr>
            </a:lvl2pPr>
            <a:lvl3pPr>
              <a:defRPr sz="1800">
                <a:solidFill>
                  <a:srgbClr val="5F606A"/>
                </a:solidFill>
              </a:defRPr>
            </a:lvl3pPr>
            <a:lvl4pPr>
              <a:defRPr sz="1600">
                <a:solidFill>
                  <a:srgbClr val="5F606A"/>
                </a:solidFill>
              </a:defRPr>
            </a:lvl4pPr>
            <a:lvl5pPr>
              <a:defRPr sz="1600">
                <a:solidFill>
                  <a:srgbClr val="5F606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DBE1-E601-414A-B670-A106D9977459}" type="datetimeFigureOut">
              <a:rPr lang="fr-FR" smtClean="0"/>
              <a:pPr/>
              <a:t>20/05/2012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738F-FD48-4342-B1B3-D146245F08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0" name="Group 29"/>
          <p:cNvGrpSpPr>
            <a:grpSpLocks/>
          </p:cNvGrpSpPr>
          <p:nvPr userDrawn="1"/>
        </p:nvGrpSpPr>
        <p:grpSpPr bwMode="auto">
          <a:xfrm>
            <a:off x="0" y="260350"/>
            <a:ext cx="323850" cy="6408738"/>
            <a:chOff x="0" y="164"/>
            <a:chExt cx="204" cy="4037"/>
          </a:xfrm>
        </p:grpSpPr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 flipH="1">
              <a:off x="45" y="3022"/>
              <a:ext cx="159" cy="159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" name="Rectangle 9"/>
            <p:cNvSpPr>
              <a:spLocks noChangeArrowheads="1"/>
            </p:cNvSpPr>
            <p:nvPr userDrawn="1"/>
          </p:nvSpPr>
          <p:spPr bwMode="auto">
            <a:xfrm flipH="1">
              <a:off x="68" y="663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auto">
            <a:xfrm flipH="1">
              <a:off x="0" y="572"/>
              <a:ext cx="68" cy="68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4" name="Rectangle 11"/>
            <p:cNvSpPr>
              <a:spLocks noChangeArrowheads="1"/>
            </p:cNvSpPr>
            <p:nvPr userDrawn="1"/>
          </p:nvSpPr>
          <p:spPr bwMode="auto">
            <a:xfrm flipH="1">
              <a:off x="68" y="2160"/>
              <a:ext cx="91" cy="91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5" name="Rectangle 16"/>
            <p:cNvSpPr>
              <a:spLocks noChangeArrowheads="1"/>
            </p:cNvSpPr>
            <p:nvPr userDrawn="1"/>
          </p:nvSpPr>
          <p:spPr bwMode="auto">
            <a:xfrm>
              <a:off x="0" y="3475"/>
              <a:ext cx="158" cy="14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" name="Rectangle 17"/>
            <p:cNvSpPr>
              <a:spLocks noChangeArrowheads="1"/>
            </p:cNvSpPr>
            <p:nvPr userDrawn="1"/>
          </p:nvSpPr>
          <p:spPr bwMode="auto">
            <a:xfrm flipV="1">
              <a:off x="68" y="1888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" name="Rectangle 18"/>
            <p:cNvSpPr>
              <a:spLocks noChangeArrowheads="1"/>
            </p:cNvSpPr>
            <p:nvPr userDrawn="1"/>
          </p:nvSpPr>
          <p:spPr bwMode="auto">
            <a:xfrm flipV="1">
              <a:off x="68" y="103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" name="Rectangle 18"/>
            <p:cNvSpPr>
              <a:spLocks noChangeArrowheads="1"/>
            </p:cNvSpPr>
            <p:nvPr userDrawn="1"/>
          </p:nvSpPr>
          <p:spPr bwMode="auto">
            <a:xfrm flipV="1">
              <a:off x="46" y="1570"/>
              <a:ext cx="125" cy="125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9" name="Rectangle 16"/>
            <p:cNvSpPr>
              <a:spLocks noChangeArrowheads="1"/>
            </p:cNvSpPr>
            <p:nvPr userDrawn="1"/>
          </p:nvSpPr>
          <p:spPr bwMode="auto">
            <a:xfrm>
              <a:off x="68" y="346"/>
              <a:ext cx="136" cy="136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auto">
            <a:xfrm flipV="1">
              <a:off x="34" y="2353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" name="Rectangle 17"/>
            <p:cNvSpPr>
              <a:spLocks noChangeArrowheads="1"/>
            </p:cNvSpPr>
            <p:nvPr userDrawn="1"/>
          </p:nvSpPr>
          <p:spPr bwMode="auto">
            <a:xfrm flipV="1">
              <a:off x="22" y="2795"/>
              <a:ext cx="125" cy="12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2" name="Rectangle 17"/>
            <p:cNvSpPr>
              <a:spLocks noChangeArrowheads="1"/>
            </p:cNvSpPr>
            <p:nvPr userDrawn="1"/>
          </p:nvSpPr>
          <p:spPr bwMode="auto">
            <a:xfrm flipV="1">
              <a:off x="68" y="164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" name="Rectangle 9"/>
            <p:cNvSpPr>
              <a:spLocks noChangeArrowheads="1"/>
            </p:cNvSpPr>
            <p:nvPr userDrawn="1"/>
          </p:nvSpPr>
          <p:spPr bwMode="auto">
            <a:xfrm flipH="1">
              <a:off x="113" y="129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4" name="Rectangle 9"/>
            <p:cNvSpPr>
              <a:spLocks noChangeArrowheads="1"/>
            </p:cNvSpPr>
            <p:nvPr userDrawn="1"/>
          </p:nvSpPr>
          <p:spPr bwMode="auto">
            <a:xfrm flipH="1">
              <a:off x="68" y="2568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5" name="Rectangle 18"/>
            <p:cNvSpPr>
              <a:spLocks noChangeArrowheads="1"/>
            </p:cNvSpPr>
            <p:nvPr userDrawn="1"/>
          </p:nvSpPr>
          <p:spPr bwMode="auto">
            <a:xfrm flipV="1">
              <a:off x="68" y="374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6" name="Rectangle 9"/>
            <p:cNvSpPr>
              <a:spLocks noChangeArrowheads="1"/>
            </p:cNvSpPr>
            <p:nvPr userDrawn="1"/>
          </p:nvSpPr>
          <p:spPr bwMode="auto">
            <a:xfrm flipH="1">
              <a:off x="113" y="400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7" name="Rectangle 17"/>
            <p:cNvSpPr>
              <a:spLocks noChangeArrowheads="1"/>
            </p:cNvSpPr>
            <p:nvPr userDrawn="1"/>
          </p:nvSpPr>
          <p:spPr bwMode="auto">
            <a:xfrm flipV="1">
              <a:off x="68" y="4156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8" name="Rectangle 17"/>
            <p:cNvSpPr>
              <a:spLocks noChangeArrowheads="1"/>
            </p:cNvSpPr>
            <p:nvPr userDrawn="1"/>
          </p:nvSpPr>
          <p:spPr bwMode="auto">
            <a:xfrm flipV="1">
              <a:off x="68" y="890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xmlns="" val="268932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DBE1-E601-414A-B670-A106D9977459}" type="datetimeFigureOut">
              <a:rPr lang="fr-FR" smtClean="0"/>
              <a:pPr/>
              <a:t>20/05/2012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738F-FD48-4342-B1B3-D146245F08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6" name="Group 29"/>
          <p:cNvGrpSpPr>
            <a:grpSpLocks/>
          </p:cNvGrpSpPr>
          <p:nvPr userDrawn="1"/>
        </p:nvGrpSpPr>
        <p:grpSpPr bwMode="auto">
          <a:xfrm>
            <a:off x="0" y="260350"/>
            <a:ext cx="323850" cy="6408738"/>
            <a:chOff x="0" y="164"/>
            <a:chExt cx="204" cy="4037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 flipH="1">
              <a:off x="45" y="3022"/>
              <a:ext cx="159" cy="159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8" name="Rectangle 9"/>
            <p:cNvSpPr>
              <a:spLocks noChangeArrowheads="1"/>
            </p:cNvSpPr>
            <p:nvPr userDrawn="1"/>
          </p:nvSpPr>
          <p:spPr bwMode="auto">
            <a:xfrm flipH="1">
              <a:off x="68" y="663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 flipH="1">
              <a:off x="0" y="572"/>
              <a:ext cx="68" cy="68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0" name="Rectangle 11"/>
            <p:cNvSpPr>
              <a:spLocks noChangeArrowheads="1"/>
            </p:cNvSpPr>
            <p:nvPr userDrawn="1"/>
          </p:nvSpPr>
          <p:spPr bwMode="auto">
            <a:xfrm flipH="1">
              <a:off x="68" y="2160"/>
              <a:ext cx="91" cy="91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" name="Rectangle 16"/>
            <p:cNvSpPr>
              <a:spLocks noChangeArrowheads="1"/>
            </p:cNvSpPr>
            <p:nvPr userDrawn="1"/>
          </p:nvSpPr>
          <p:spPr bwMode="auto">
            <a:xfrm>
              <a:off x="0" y="3475"/>
              <a:ext cx="158" cy="14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" name="Rectangle 17"/>
            <p:cNvSpPr>
              <a:spLocks noChangeArrowheads="1"/>
            </p:cNvSpPr>
            <p:nvPr userDrawn="1"/>
          </p:nvSpPr>
          <p:spPr bwMode="auto">
            <a:xfrm flipV="1">
              <a:off x="68" y="1888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" name="Rectangle 18"/>
            <p:cNvSpPr>
              <a:spLocks noChangeArrowheads="1"/>
            </p:cNvSpPr>
            <p:nvPr userDrawn="1"/>
          </p:nvSpPr>
          <p:spPr bwMode="auto">
            <a:xfrm flipV="1">
              <a:off x="68" y="103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4" name="Rectangle 18"/>
            <p:cNvSpPr>
              <a:spLocks noChangeArrowheads="1"/>
            </p:cNvSpPr>
            <p:nvPr userDrawn="1"/>
          </p:nvSpPr>
          <p:spPr bwMode="auto">
            <a:xfrm flipV="1">
              <a:off x="46" y="1570"/>
              <a:ext cx="125" cy="125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5" name="Rectangle 16"/>
            <p:cNvSpPr>
              <a:spLocks noChangeArrowheads="1"/>
            </p:cNvSpPr>
            <p:nvPr userDrawn="1"/>
          </p:nvSpPr>
          <p:spPr bwMode="auto">
            <a:xfrm>
              <a:off x="68" y="346"/>
              <a:ext cx="136" cy="136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" name="Rectangle 18"/>
            <p:cNvSpPr>
              <a:spLocks noChangeArrowheads="1"/>
            </p:cNvSpPr>
            <p:nvPr userDrawn="1"/>
          </p:nvSpPr>
          <p:spPr bwMode="auto">
            <a:xfrm flipV="1">
              <a:off x="34" y="2353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" name="Rectangle 17"/>
            <p:cNvSpPr>
              <a:spLocks noChangeArrowheads="1"/>
            </p:cNvSpPr>
            <p:nvPr userDrawn="1"/>
          </p:nvSpPr>
          <p:spPr bwMode="auto">
            <a:xfrm flipV="1">
              <a:off x="22" y="2795"/>
              <a:ext cx="125" cy="12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" name="Rectangle 17"/>
            <p:cNvSpPr>
              <a:spLocks noChangeArrowheads="1"/>
            </p:cNvSpPr>
            <p:nvPr userDrawn="1"/>
          </p:nvSpPr>
          <p:spPr bwMode="auto">
            <a:xfrm flipV="1">
              <a:off x="68" y="164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9" name="Rectangle 9"/>
            <p:cNvSpPr>
              <a:spLocks noChangeArrowheads="1"/>
            </p:cNvSpPr>
            <p:nvPr userDrawn="1"/>
          </p:nvSpPr>
          <p:spPr bwMode="auto">
            <a:xfrm flipH="1">
              <a:off x="113" y="129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0" name="Rectangle 9"/>
            <p:cNvSpPr>
              <a:spLocks noChangeArrowheads="1"/>
            </p:cNvSpPr>
            <p:nvPr userDrawn="1"/>
          </p:nvSpPr>
          <p:spPr bwMode="auto">
            <a:xfrm flipH="1">
              <a:off x="68" y="2568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" name="Rectangle 18"/>
            <p:cNvSpPr>
              <a:spLocks noChangeArrowheads="1"/>
            </p:cNvSpPr>
            <p:nvPr userDrawn="1"/>
          </p:nvSpPr>
          <p:spPr bwMode="auto">
            <a:xfrm flipV="1">
              <a:off x="68" y="374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2" name="Rectangle 9"/>
            <p:cNvSpPr>
              <a:spLocks noChangeArrowheads="1"/>
            </p:cNvSpPr>
            <p:nvPr userDrawn="1"/>
          </p:nvSpPr>
          <p:spPr bwMode="auto">
            <a:xfrm flipH="1">
              <a:off x="113" y="400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" name="Rectangle 17"/>
            <p:cNvSpPr>
              <a:spLocks noChangeArrowheads="1"/>
            </p:cNvSpPr>
            <p:nvPr userDrawn="1"/>
          </p:nvSpPr>
          <p:spPr bwMode="auto">
            <a:xfrm flipV="1">
              <a:off x="68" y="4156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4" name="Rectangle 17"/>
            <p:cNvSpPr>
              <a:spLocks noChangeArrowheads="1"/>
            </p:cNvSpPr>
            <p:nvPr userDrawn="1"/>
          </p:nvSpPr>
          <p:spPr bwMode="auto">
            <a:xfrm flipV="1">
              <a:off x="68" y="890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xmlns="" val="45537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DBE1-E601-414A-B670-A106D9977459}" type="datetimeFigureOut">
              <a:rPr lang="fr-FR" smtClean="0"/>
              <a:pPr/>
              <a:t>20/05/2012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738F-FD48-4342-B1B3-D146245F08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5" name="Group 29"/>
          <p:cNvGrpSpPr>
            <a:grpSpLocks/>
          </p:cNvGrpSpPr>
          <p:nvPr userDrawn="1"/>
        </p:nvGrpSpPr>
        <p:grpSpPr bwMode="auto">
          <a:xfrm>
            <a:off x="0" y="260350"/>
            <a:ext cx="323850" cy="6408738"/>
            <a:chOff x="0" y="164"/>
            <a:chExt cx="204" cy="4037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 flipH="1">
              <a:off x="45" y="3022"/>
              <a:ext cx="159" cy="159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 flipH="1">
              <a:off x="68" y="663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 flipH="1">
              <a:off x="0" y="572"/>
              <a:ext cx="68" cy="68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 flipH="1">
              <a:off x="68" y="2160"/>
              <a:ext cx="91" cy="91"/>
            </a:xfrm>
            <a:prstGeom prst="rect">
              <a:avLst/>
            </a:prstGeom>
            <a:solidFill>
              <a:srgbClr val="DBE5F1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0" name="Rectangle 16"/>
            <p:cNvSpPr>
              <a:spLocks noChangeArrowheads="1"/>
            </p:cNvSpPr>
            <p:nvPr userDrawn="1"/>
          </p:nvSpPr>
          <p:spPr bwMode="auto">
            <a:xfrm>
              <a:off x="0" y="3475"/>
              <a:ext cx="158" cy="14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" name="Rectangle 17"/>
            <p:cNvSpPr>
              <a:spLocks noChangeArrowheads="1"/>
            </p:cNvSpPr>
            <p:nvPr userDrawn="1"/>
          </p:nvSpPr>
          <p:spPr bwMode="auto">
            <a:xfrm flipV="1">
              <a:off x="68" y="1888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2" name="Rectangle 18"/>
            <p:cNvSpPr>
              <a:spLocks noChangeArrowheads="1"/>
            </p:cNvSpPr>
            <p:nvPr userDrawn="1"/>
          </p:nvSpPr>
          <p:spPr bwMode="auto">
            <a:xfrm flipV="1">
              <a:off x="68" y="103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" name="Rectangle 18"/>
            <p:cNvSpPr>
              <a:spLocks noChangeArrowheads="1"/>
            </p:cNvSpPr>
            <p:nvPr userDrawn="1"/>
          </p:nvSpPr>
          <p:spPr bwMode="auto">
            <a:xfrm flipV="1">
              <a:off x="46" y="1570"/>
              <a:ext cx="125" cy="125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4" name="Rectangle 16"/>
            <p:cNvSpPr>
              <a:spLocks noChangeArrowheads="1"/>
            </p:cNvSpPr>
            <p:nvPr userDrawn="1"/>
          </p:nvSpPr>
          <p:spPr bwMode="auto">
            <a:xfrm>
              <a:off x="68" y="346"/>
              <a:ext cx="136" cy="136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5" name="Rectangle 18"/>
            <p:cNvSpPr>
              <a:spLocks noChangeArrowheads="1"/>
            </p:cNvSpPr>
            <p:nvPr userDrawn="1"/>
          </p:nvSpPr>
          <p:spPr bwMode="auto">
            <a:xfrm flipV="1">
              <a:off x="34" y="2353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6" name="Rectangle 17"/>
            <p:cNvSpPr>
              <a:spLocks noChangeArrowheads="1"/>
            </p:cNvSpPr>
            <p:nvPr userDrawn="1"/>
          </p:nvSpPr>
          <p:spPr bwMode="auto">
            <a:xfrm flipV="1">
              <a:off x="22" y="2795"/>
              <a:ext cx="125" cy="12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7" name="Rectangle 17"/>
            <p:cNvSpPr>
              <a:spLocks noChangeArrowheads="1"/>
            </p:cNvSpPr>
            <p:nvPr userDrawn="1"/>
          </p:nvSpPr>
          <p:spPr bwMode="auto">
            <a:xfrm flipV="1">
              <a:off x="68" y="164"/>
              <a:ext cx="91" cy="91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8" name="Rectangle 9"/>
            <p:cNvSpPr>
              <a:spLocks noChangeArrowheads="1"/>
            </p:cNvSpPr>
            <p:nvPr userDrawn="1"/>
          </p:nvSpPr>
          <p:spPr bwMode="auto">
            <a:xfrm flipH="1">
              <a:off x="113" y="129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9" name="Rectangle 9"/>
            <p:cNvSpPr>
              <a:spLocks noChangeArrowheads="1"/>
            </p:cNvSpPr>
            <p:nvPr userDrawn="1"/>
          </p:nvSpPr>
          <p:spPr bwMode="auto">
            <a:xfrm flipH="1">
              <a:off x="68" y="2568"/>
              <a:ext cx="102" cy="102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auto">
            <a:xfrm flipV="1">
              <a:off x="68" y="3748"/>
              <a:ext cx="79" cy="79"/>
            </a:xfrm>
            <a:prstGeom prst="rect">
              <a:avLst/>
            </a:prstGeom>
            <a:solidFill>
              <a:srgbClr val="BFBFBF">
                <a:alpha val="5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1" name="Rectangle 9"/>
            <p:cNvSpPr>
              <a:spLocks noChangeArrowheads="1"/>
            </p:cNvSpPr>
            <p:nvPr userDrawn="1"/>
          </p:nvSpPr>
          <p:spPr bwMode="auto">
            <a:xfrm flipH="1">
              <a:off x="113" y="4008"/>
              <a:ext cx="68" cy="68"/>
            </a:xfrm>
            <a:prstGeom prst="rect">
              <a:avLst/>
            </a:prstGeom>
            <a:solidFill>
              <a:srgbClr val="B8CCE4">
                <a:alpha val="80000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2" name="Rectangle 17"/>
            <p:cNvSpPr>
              <a:spLocks noChangeArrowheads="1"/>
            </p:cNvSpPr>
            <p:nvPr userDrawn="1"/>
          </p:nvSpPr>
          <p:spPr bwMode="auto">
            <a:xfrm flipV="1">
              <a:off x="68" y="4156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3" name="Rectangle 17"/>
            <p:cNvSpPr>
              <a:spLocks noChangeArrowheads="1"/>
            </p:cNvSpPr>
            <p:nvPr userDrawn="1"/>
          </p:nvSpPr>
          <p:spPr bwMode="auto">
            <a:xfrm flipV="1">
              <a:off x="68" y="890"/>
              <a:ext cx="45" cy="45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53882" dir="2700000" algn="ctr" rotWithShape="0">
                      <a:srgbClr val="D8D8D8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xmlns="" val="135383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CDBE1-E601-414A-B670-A106D9977459}" type="datetimeFigureOut">
              <a:rPr lang="fr-FR" smtClean="0"/>
              <a:pPr/>
              <a:t>20/05/2012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4738F-FD48-4342-B1B3-D146245F08F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173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62" r:id="rId4"/>
    <p:sldLayoutId id="2147483652" r:id="rId5"/>
    <p:sldLayoutId id="2147483653" r:id="rId6"/>
    <p:sldLayoutId id="2147483654" r:id="rId7"/>
    <p:sldLayoutId id="2147483655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academie_Poitiers_LP_Simone_Signoret_presentation%20_EEP.ppt" TargetMode="External"/><Relationship Id="rId2" Type="http://schemas.openxmlformats.org/officeDocument/2006/relationships/hyperlink" Target="academie_Nantes_LP_Robert_Buron_presentation_EEP.ppt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version2imagesEEP.wmv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54531" y="2130425"/>
            <a:ext cx="6711896" cy="1470025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>Les EEP</a:t>
            </a:r>
            <a:br>
              <a:rPr lang="fr-FR" dirty="0" smtClean="0"/>
            </a:br>
            <a:r>
              <a:rPr lang="fr-FR" sz="3100" dirty="0" smtClean="0"/>
              <a:t>(Entreprises d’Entrainement Pédagogique)</a:t>
            </a:r>
            <a:endParaRPr lang="fr-FR" sz="3100" dirty="0">
              <a:solidFill>
                <a:srgbClr val="FFFFFF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54531" y="3795478"/>
            <a:ext cx="6622348" cy="1752600"/>
          </a:xfrm>
        </p:spPr>
        <p:txBody>
          <a:bodyPr>
            <a:normAutofit/>
          </a:bodyPr>
          <a:lstStyle/>
          <a:p>
            <a:r>
              <a:rPr lang="fr-FR" sz="2400" dirty="0" smtClean="0"/>
              <a:t>Bac Professionnel Gestion-Administration</a:t>
            </a:r>
            <a:br>
              <a:rPr lang="fr-FR" sz="2400" dirty="0" smtClean="0"/>
            </a:br>
            <a:r>
              <a:rPr lang="fr-FR" sz="2400" dirty="0" smtClean="0"/>
              <a:t>Guide d’accompagnement pédagogique</a:t>
            </a:r>
            <a:endParaRPr lang="fr-FR" sz="2400" dirty="0"/>
          </a:p>
        </p:txBody>
      </p:sp>
      <p:pic>
        <p:nvPicPr>
          <p:cNvPr id="5" name="Picture 2" descr="E:\Mes docs\DD_Paris\AL\2010_2011\BTS_SIO\MENJVA_LOGO_Q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1711" y="175931"/>
            <a:ext cx="1206423" cy="1115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66422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De exemples de situations professionnelles dans la vie d’une EEP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0350"/>
            <a:ext cx="8229600" cy="424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exemples d’EEP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Académie de Nantes (….EEP) :</a:t>
            </a:r>
          </a:p>
          <a:p>
            <a:pPr>
              <a:buNone/>
            </a:pPr>
            <a:r>
              <a:rPr lang="fr-FR" dirty="0" smtClean="0">
                <a:hlinkClick r:id="rId2" action="ppaction://hlinkpres?slideindex=1&amp;slidetitle="/>
              </a:rPr>
              <a:t>EEP « SARL COULEURS CHOCOLAT »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Académie de Poitiers (5 EEP) :</a:t>
            </a:r>
          </a:p>
          <a:p>
            <a:pPr>
              <a:buNone/>
            </a:pPr>
            <a:r>
              <a:rPr lang="fr-FR" dirty="0" smtClean="0">
                <a:hlinkClick r:id="rId3" action="ppaction://hlinkpres?slideindex=1&amp;slidetitle="/>
              </a:rPr>
              <a:t>EEP « FETE ET CAF »</a:t>
            </a:r>
            <a:endParaRPr lang="fr-FR" u="sng" dirty="0" smtClean="0"/>
          </a:p>
          <a:p>
            <a:endParaRPr lang="fr-FR" sz="1800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Une motivation supplémentaire pour les élèves….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Académie de Poitiers :</a:t>
            </a:r>
          </a:p>
          <a:p>
            <a:pPr>
              <a:buNone/>
            </a:pPr>
            <a:r>
              <a:rPr lang="fr-FR" dirty="0" smtClean="0">
                <a:hlinkClick r:id="rId2" action="ppaction://hlinkfile"/>
              </a:rPr>
              <a:t>EEP « FETE ET CAF »</a:t>
            </a:r>
            <a:endParaRPr lang="fr-FR" u="sng" dirty="0" smtClean="0"/>
          </a:p>
          <a:p>
            <a:endParaRPr lang="fr-FR" sz="1800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BCP G-A et EEP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sz="1800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609600" y="1752600"/>
            <a:ext cx="8534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75D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 contexte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rgbClr val="575D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0" i="0" u="none" kern="1200" cap="none" spc="0" normalizeH="0" noProof="0" dirty="0" smtClean="0">
                <a:ln>
                  <a:noFill/>
                </a:ln>
                <a:solidFill>
                  <a:srgbClr val="575D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favorable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rgbClr val="575D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pour une approche pédagogique 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rgbClr val="5F606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 compétences en 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rgbClr val="575D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 situations professionnelles »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75D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…..mais à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F606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l’évidence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75D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aucune obligation.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/>
              <a:buChar char="•"/>
              <a:tabLst/>
              <a:defRPr/>
            </a:pPr>
            <a:r>
              <a:rPr lang="fr-FR" sz="3200" dirty="0" smtClean="0">
                <a:solidFill>
                  <a:srgbClr val="5F606A"/>
                </a:solidFill>
              </a:rPr>
              <a:t>En effet, le fonctionnement d’une EEP peut être reproduit par exemple avec l’utilisation d’un PGI en réseau entre plusieurs divisions ou groupes de divisions. 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5F606A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2758"/>
            <a:ext cx="8229600" cy="798358"/>
          </a:xfrm>
        </p:spPr>
        <p:txBody>
          <a:bodyPr/>
          <a:lstStyle/>
          <a:p>
            <a:r>
              <a:rPr lang="fr-FR" dirty="0" smtClean="0"/>
              <a:t>Transposition de l’expérience EEP vers le BCP GA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81117"/>
            <a:ext cx="8515350" cy="5409074"/>
          </a:xfrm>
        </p:spPr>
        <p:txBody>
          <a:bodyPr/>
          <a:lstStyle/>
          <a:p>
            <a:r>
              <a:rPr lang="fr-FR" dirty="0" smtClean="0"/>
              <a:t>Illustration d’une réponse possible à la problématique des enseignants pour organiser le travail collaboratif.</a:t>
            </a:r>
          </a:p>
          <a:p>
            <a:endParaRPr lang="fr-FR" dirty="0" smtClean="0"/>
          </a:p>
          <a:p>
            <a:r>
              <a:rPr lang="fr-FR" dirty="0" smtClean="0"/>
              <a:t>Fonctionnement des EEP :</a:t>
            </a:r>
          </a:p>
          <a:p>
            <a:pPr lvl="1"/>
            <a:r>
              <a:rPr lang="fr-FR" dirty="0" smtClean="0"/>
              <a:t>Organisation de l’espace.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Organisation du temps.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Organisation de l’activité.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Caractéristiques des EEP.</a:t>
            </a:r>
          </a:p>
          <a:p>
            <a:r>
              <a:rPr lang="fr-FR" dirty="0" smtClean="0"/>
              <a:t>Une EEP pour l’enseignement.</a:t>
            </a:r>
          </a:p>
          <a:p>
            <a:r>
              <a:rPr lang="fr-FR" dirty="0" smtClean="0"/>
              <a:t>Les objectifs d’une EEP.</a:t>
            </a:r>
          </a:p>
          <a:p>
            <a:r>
              <a:rPr lang="fr-FR" dirty="0" smtClean="0"/>
              <a:t>Les atouts d’une EEP.</a:t>
            </a:r>
          </a:p>
          <a:p>
            <a:r>
              <a:rPr lang="fr-FR" dirty="0" smtClean="0"/>
              <a:t>Les clés de la réussite. </a:t>
            </a:r>
          </a:p>
          <a:p>
            <a:r>
              <a:rPr lang="fr-FR" dirty="0" smtClean="0"/>
              <a:t>Exemples de situations professionnelles.</a:t>
            </a:r>
          </a:p>
          <a:p>
            <a:r>
              <a:rPr lang="fr-FR" dirty="0" smtClean="0"/>
              <a:t>Les EEP et le </a:t>
            </a:r>
            <a:r>
              <a:rPr lang="fr-FR" smtClean="0"/>
              <a:t>BCP Gestion-Administration</a:t>
            </a: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="" xmlns:p14="http://schemas.microsoft.com/office/powerpoint/2010/main" val="78313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EEP c</a:t>
            </a:r>
            <a:r>
              <a:rPr lang="fr-FR" dirty="0" smtClean="0">
                <a:solidFill>
                  <a:srgbClr val="C00000"/>
                </a:solidFill>
              </a:rPr>
              <a:t>’</a:t>
            </a:r>
            <a:r>
              <a:rPr lang="fr-FR" dirty="0" smtClean="0"/>
              <a:t>est quoi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5F606A"/>
                </a:solidFill>
              </a:rPr>
              <a:t>Une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fr-FR" dirty="0" smtClean="0"/>
              <a:t>l’image fid</a:t>
            </a:r>
            <a:r>
              <a:rPr lang="fr-FR" dirty="0" smtClean="0">
                <a:solidFill>
                  <a:srgbClr val="5F606A"/>
                </a:solidFill>
              </a:rPr>
              <a:t>è</a:t>
            </a:r>
            <a:r>
              <a:rPr lang="fr-FR" dirty="0" smtClean="0"/>
              <a:t>le d’un</a:t>
            </a:r>
            <a:r>
              <a:rPr lang="fr-FR" dirty="0" smtClean="0">
                <a:solidFill>
                  <a:srgbClr val="5F606A"/>
                </a:solidFill>
              </a:rPr>
              <a:t>e</a:t>
            </a:r>
            <a:r>
              <a:rPr lang="fr-FR" dirty="0" smtClean="0"/>
              <a:t> </a:t>
            </a:r>
            <a:r>
              <a:rPr lang="fr-FR" b="1" dirty="0" smtClean="0"/>
              <a:t>PME</a:t>
            </a:r>
            <a:r>
              <a:rPr lang="fr-FR" dirty="0" smtClean="0"/>
              <a:t> sur un marché concurrentiel….</a:t>
            </a:r>
          </a:p>
          <a:p>
            <a:r>
              <a:rPr lang="fr-FR" dirty="0" smtClean="0"/>
              <a:t> … qui reproduit les fonctions de gestion-administration et commerciale d’une </a:t>
            </a:r>
            <a:r>
              <a:rPr lang="fr-FR" b="1" dirty="0" smtClean="0"/>
              <a:t>entreprise réelle…</a:t>
            </a:r>
          </a:p>
          <a:p>
            <a:r>
              <a:rPr lang="fr-FR" dirty="0" smtClean="0"/>
              <a:t>…avec des </a:t>
            </a:r>
            <a:r>
              <a:rPr lang="fr-FR" b="1" dirty="0" smtClean="0"/>
              <a:t>flux</a:t>
            </a:r>
            <a:r>
              <a:rPr lang="fr-FR" dirty="0" smtClean="0"/>
              <a:t> marchands et monétaires </a:t>
            </a:r>
            <a:r>
              <a:rPr lang="fr-FR" b="1" dirty="0" smtClean="0"/>
              <a:t>virtuels.</a:t>
            </a:r>
          </a:p>
          <a:p>
            <a:endParaRPr lang="fr-FR" sz="24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/>
              <a:t>Ancrée dans un réseau national/international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 3250 EEP dans le monde dont 110 en France.</a:t>
            </a:r>
          </a:p>
          <a:p>
            <a:endParaRPr lang="fr-FR" dirty="0" smtClean="0"/>
          </a:p>
          <a:p>
            <a:r>
              <a:rPr lang="fr-FR" dirty="0" smtClean="0"/>
              <a:t>Le REEP offre différentes prestations</a:t>
            </a:r>
            <a:r>
              <a:rPr lang="fr-FR" dirty="0" smtClean="0">
                <a:solidFill>
                  <a:srgbClr val="5F606A"/>
                </a:solidFill>
              </a:rPr>
              <a:t> de </a:t>
            </a:r>
            <a:r>
              <a:rPr lang="fr-FR" dirty="0" smtClean="0"/>
              <a:t>services (</a:t>
            </a:r>
            <a:r>
              <a:rPr lang="fr-FR" dirty="0" smtClean="0">
                <a:solidFill>
                  <a:srgbClr val="5F606A"/>
                </a:solidFill>
              </a:rPr>
              <a:t>fournisseurs, clients, </a:t>
            </a:r>
            <a:r>
              <a:rPr lang="fr-FR" dirty="0" smtClean="0"/>
              <a:t>état, banque, poste, URSSAF…).</a:t>
            </a:r>
          </a:p>
          <a:p>
            <a:endParaRPr lang="fr-FR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EEP pour l’enseignement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un outil didactique situé à la frontière entre le réel et le virtuel.</a:t>
            </a:r>
          </a:p>
          <a:p>
            <a:endParaRPr lang="fr-FR" dirty="0" smtClean="0"/>
          </a:p>
          <a:p>
            <a:r>
              <a:rPr lang="fr-FR" dirty="0" smtClean="0"/>
              <a:t> un support d’apprentissage qui a pour finalité de mettre les élèves dans des situations professionnelles variées en secteur tertiaire.</a:t>
            </a:r>
            <a:endParaRPr lang="fr-FR" sz="24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objectifs pédagogiques d’une EEP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r-FR" dirty="0" smtClean="0"/>
              <a:t>développer le travail en équipe, la communication, la prise d’initiative  et la responsabilisation.</a:t>
            </a:r>
          </a:p>
          <a:p>
            <a:pPr>
              <a:buFont typeface="Arial" pitchFamily="34" charset="0"/>
              <a:buChar char="•"/>
              <a:defRPr/>
            </a:pPr>
            <a:endParaRPr lang="fr-FR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fr-FR" dirty="0" smtClean="0"/>
              <a:t>promouvoir l’usage des langues.</a:t>
            </a:r>
          </a:p>
          <a:p>
            <a:pPr>
              <a:buFont typeface="Arial" pitchFamily="34" charset="0"/>
              <a:buChar char="•"/>
              <a:defRPr/>
            </a:pPr>
            <a:endParaRPr lang="fr-FR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fr-FR" dirty="0" smtClean="0"/>
              <a:t>préparer l’insertion dans la vie active en renforçant la professionnalisation.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atouts de l’EEP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3500" dirty="0" smtClean="0"/>
              <a:t>une approche pédagogique qui favorise l’individualisation des parcours.</a:t>
            </a:r>
          </a:p>
          <a:p>
            <a:r>
              <a:rPr lang="fr-FR" sz="3500" dirty="0" smtClean="0"/>
              <a:t>une démarche qui permet une grande souplesse dans le rythme d’acquisition des compétences en situation.</a:t>
            </a:r>
          </a:p>
          <a:p>
            <a:r>
              <a:rPr lang="fr-FR" sz="3500" dirty="0" smtClean="0"/>
              <a:t>une confrontation à la réalité de la gestion et de l’administration d’une entreprise.</a:t>
            </a:r>
          </a:p>
          <a:p>
            <a:pPr>
              <a:buNone/>
            </a:pPr>
            <a:r>
              <a:rPr lang="fr-FR" dirty="0" smtClean="0"/>
              <a:t> 	</a:t>
            </a:r>
            <a:endParaRPr lang="fr-FR" sz="2400" i="1" dirty="0" smtClean="0">
              <a:solidFill>
                <a:srgbClr val="00B050"/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clefs de la réussite…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 une EEP est un projet à long terme, qui représente un investissement pour un établissement scolaire : </a:t>
            </a:r>
          </a:p>
          <a:p>
            <a:pPr lvl="1"/>
            <a:r>
              <a:rPr lang="fr-FR" dirty="0" smtClean="0"/>
              <a:t>un financement (abonnement annuel).</a:t>
            </a:r>
          </a:p>
          <a:p>
            <a:pPr lvl="1"/>
            <a:r>
              <a:rPr lang="fr-FR" dirty="0" smtClean="0"/>
              <a:t>une équipe motivée avec un gérant pilote.</a:t>
            </a:r>
          </a:p>
          <a:p>
            <a:pPr lvl="1"/>
            <a:r>
              <a:rPr lang="fr-FR" dirty="0" smtClean="0"/>
              <a:t>un engagement de l’équipe de direction.</a:t>
            </a:r>
          </a:p>
          <a:p>
            <a:pPr lvl="1"/>
            <a:r>
              <a:rPr lang="fr-FR" dirty="0" smtClean="0"/>
              <a:t>des locaux adaptés.</a:t>
            </a:r>
          </a:p>
          <a:p>
            <a:pPr lvl="1"/>
            <a:r>
              <a:rPr lang="fr-FR" dirty="0" smtClean="0"/>
              <a:t>une diversité des classes : G</a:t>
            </a:r>
            <a:r>
              <a:rPr lang="fr-FR" dirty="0" smtClean="0">
                <a:solidFill>
                  <a:srgbClr val="00B050"/>
                </a:solidFill>
              </a:rPr>
              <a:t>-</a:t>
            </a:r>
            <a:r>
              <a:rPr lang="fr-FR" dirty="0" smtClean="0"/>
              <a:t>A et </a:t>
            </a:r>
            <a:r>
              <a:rPr lang="fr-FR" dirty="0" smtClean="0">
                <a:solidFill>
                  <a:srgbClr val="5F606A"/>
                </a:solidFill>
              </a:rPr>
              <a:t>Commerce/Vente/ARCU.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De exemples de situations professionnelles dans la vie d’une EEP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1" y="1417637"/>
            <a:ext cx="8686800" cy="484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7831309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396</Words>
  <Application>Microsoft Office PowerPoint</Application>
  <PresentationFormat>Affichage à l'écran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Les EEP (Entreprises d’Entrainement Pédagogique)</vt:lpstr>
      <vt:lpstr>Sommaire</vt:lpstr>
      <vt:lpstr>Une EEP c’est quoi ?</vt:lpstr>
      <vt:lpstr>Ancrée dans un réseau national/international</vt:lpstr>
      <vt:lpstr>Une EEP pour l’enseignement</vt:lpstr>
      <vt:lpstr>Les objectifs pédagogiques d’une EEP </vt:lpstr>
      <vt:lpstr>Les atouts de l’EEP</vt:lpstr>
      <vt:lpstr>Les clefs de la réussite…</vt:lpstr>
      <vt:lpstr>De exemples de situations professionnelles dans la vie d’une EEP</vt:lpstr>
      <vt:lpstr>De exemples de situations professionnelles dans la vie d’une EEP</vt:lpstr>
      <vt:lpstr>Des exemples d’EEP</vt:lpstr>
      <vt:lpstr>Une motivation supplémentaire pour les élèves….</vt:lpstr>
      <vt:lpstr>BCP G-A et EEP</vt:lpstr>
      <vt:lpstr>Transposition de l’expérience EEP vers le BCP GA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 NS</dc:creator>
  <cp:lastModifiedBy> N. SEV</cp:lastModifiedBy>
  <cp:revision>52</cp:revision>
  <dcterms:created xsi:type="dcterms:W3CDTF">2012-04-18T11:30:05Z</dcterms:created>
  <dcterms:modified xsi:type="dcterms:W3CDTF">2012-05-20T04:44:38Z</dcterms:modified>
</cp:coreProperties>
</file>