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70" r:id="rId3"/>
    <p:sldId id="269" r:id="rId4"/>
    <p:sldId id="258" r:id="rId5"/>
    <p:sldId id="260" r:id="rId6"/>
    <p:sldId id="273" r:id="rId7"/>
    <p:sldId id="262" r:id="rId8"/>
    <p:sldId id="274" r:id="rId9"/>
    <p:sldId id="275" r:id="rId10"/>
    <p:sldId id="263" r:id="rId11"/>
    <p:sldId id="264" r:id="rId12"/>
    <p:sldId id="265" r:id="rId13"/>
    <p:sldId id="276" r:id="rId14"/>
    <p:sldId id="266" r:id="rId15"/>
    <p:sldId id="268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5A53A-074A-4BC6-BA6C-7286260A0D19}" type="datetimeFigureOut">
              <a:rPr lang="fr-FR" smtClean="0"/>
              <a:pPr/>
              <a:t>12/02/2012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E6E31-E398-4CCF-A5EB-02A0725E73D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b="1" dirty="0" smtClean="0"/>
              <a:t>Introduction du SG</a:t>
            </a:r>
            <a:r>
              <a:rPr lang="fr-FR" dirty="0" smtClean="0"/>
              <a:t> :</a:t>
            </a:r>
          </a:p>
          <a:p>
            <a:pPr>
              <a:buFontTx/>
              <a:buChar char="-"/>
            </a:pPr>
            <a:r>
              <a:rPr lang="fr-FR" dirty="0" smtClean="0"/>
              <a:t>Cette rénovation est une chance pour la filière : il s’agit de rebondir et de se mobiliser pour lui redonner ses lettres de noblesse !</a:t>
            </a:r>
          </a:p>
          <a:p>
            <a:pPr>
              <a:buFontTx/>
              <a:buChar char="-"/>
            </a:pPr>
            <a:r>
              <a:rPr lang="fr-FR" dirty="0" smtClean="0"/>
              <a:t>L’académie</a:t>
            </a:r>
          </a:p>
          <a:p>
            <a:pPr marL="742950" lvl="1" indent="-285750">
              <a:buFontTx/>
              <a:buChar char="-"/>
            </a:pPr>
            <a:r>
              <a:rPr lang="fr-FR" dirty="0" smtClean="0"/>
              <a:t>maintient à R 2012 les capacités d’accueil de R 2011</a:t>
            </a:r>
          </a:p>
          <a:p>
            <a:pPr marL="742950" lvl="1" indent="-285750">
              <a:buFontTx/>
              <a:buChar char="-"/>
            </a:pPr>
            <a:r>
              <a:rPr lang="fr-FR" dirty="0" smtClean="0"/>
              <a:t>fera de la formation une de ses priorités</a:t>
            </a:r>
          </a:p>
          <a:p>
            <a:pPr>
              <a:buFontTx/>
              <a:buChar char="-"/>
            </a:pPr>
            <a:r>
              <a:rPr lang="fr-FR" dirty="0" smtClean="0"/>
              <a:t>Les Ets</a:t>
            </a:r>
          </a:p>
          <a:p>
            <a:pPr marL="742950" lvl="1" indent="-285750">
              <a:buFontTx/>
              <a:buChar char="-"/>
            </a:pPr>
            <a:r>
              <a:rPr lang="fr-FR" dirty="0" smtClean="0"/>
              <a:t>Doivent informer les collèges lors des JPO </a:t>
            </a:r>
          </a:p>
          <a:p>
            <a:pPr marL="742950" lvl="1" indent="-285750">
              <a:buFontTx/>
              <a:buChar char="-"/>
            </a:pPr>
            <a:r>
              <a:rPr lang="fr-FR" dirty="0" smtClean="0"/>
              <a:t>Mobiliser les équipes autour de l’innovation pédagogique pour que le bouche à oreille traduise rapidement un véritable changement dans ces formations</a:t>
            </a:r>
          </a:p>
          <a:p>
            <a:r>
              <a:rPr lang="fr-FR" dirty="0" smtClean="0"/>
              <a:t>La réussite est l’affaire de tous ! </a:t>
            </a:r>
          </a:p>
          <a:p>
            <a:pPr>
              <a:buFontTx/>
              <a:buChar char="-"/>
            </a:pPr>
            <a:r>
              <a:rPr lang="fr-FR" dirty="0" smtClean="0"/>
              <a:t>Des capacités d’accueil non atteintes ne sauraient être pérennes</a:t>
            </a:r>
          </a:p>
          <a:p>
            <a:pPr>
              <a:buFontTx/>
              <a:buChar char="-"/>
            </a:pPr>
            <a:endParaRPr lang="fr-FR" dirty="0" smtClean="0"/>
          </a:p>
          <a:p>
            <a:pPr marL="742950" lvl="1" indent="-285750">
              <a:buFontTx/>
              <a:buChar char="-"/>
            </a:pPr>
            <a:endParaRPr lang="fr-FR" dirty="0" smtClean="0"/>
          </a:p>
          <a:p>
            <a:endParaRPr lang="fr-FR" dirty="0" smtClean="0"/>
          </a:p>
        </p:txBody>
      </p:sp>
      <p:sp>
        <p:nvSpPr>
          <p:cNvPr id="16387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B9172D-8F36-47DD-8AF4-2D0AA864ED1D}" type="slidenum">
              <a:rPr lang="fr-FR" smtClean="0"/>
              <a:pPr/>
              <a:t>1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2359113-D711-4ED4-9FFC-85A2B2513F0B}" type="datetimeFigureOut">
              <a:rPr lang="fr-FR" smtClean="0"/>
              <a:pPr/>
              <a:t>12/02/2012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84E9E17-ABFC-4DBA-824F-8C7951D61A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9113-D711-4ED4-9FFC-85A2B2513F0B}" type="datetimeFigureOut">
              <a:rPr lang="fr-FR" smtClean="0"/>
              <a:pPr/>
              <a:t>12/02/2012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9E17-ABFC-4DBA-824F-8C7951D61A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9113-D711-4ED4-9FFC-85A2B2513F0B}" type="datetimeFigureOut">
              <a:rPr lang="fr-FR" smtClean="0"/>
              <a:pPr/>
              <a:t>12/02/2012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9E17-ABFC-4DBA-824F-8C7951D61A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359113-D711-4ED4-9FFC-85A2B2513F0B}" type="datetimeFigureOut">
              <a:rPr lang="fr-FR" smtClean="0"/>
              <a:pPr/>
              <a:t>12/02/2012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84E9E17-ABFC-4DBA-824F-8C7951D61A7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2359113-D711-4ED4-9FFC-85A2B2513F0B}" type="datetimeFigureOut">
              <a:rPr lang="fr-FR" smtClean="0"/>
              <a:pPr/>
              <a:t>12/02/2012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84E9E17-ABFC-4DBA-824F-8C7951D61A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9113-D711-4ED4-9FFC-85A2B2513F0B}" type="datetimeFigureOut">
              <a:rPr lang="fr-FR" smtClean="0"/>
              <a:pPr/>
              <a:t>12/02/2012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9E17-ABFC-4DBA-824F-8C7951D61A7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9113-D711-4ED4-9FFC-85A2B2513F0B}" type="datetimeFigureOut">
              <a:rPr lang="fr-FR" smtClean="0"/>
              <a:pPr/>
              <a:t>12/02/2012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9E17-ABFC-4DBA-824F-8C7951D61A7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359113-D711-4ED4-9FFC-85A2B2513F0B}" type="datetimeFigureOut">
              <a:rPr lang="fr-FR" smtClean="0"/>
              <a:pPr/>
              <a:t>12/02/2012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4E9E17-ABFC-4DBA-824F-8C7951D61A7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9113-D711-4ED4-9FFC-85A2B2513F0B}" type="datetimeFigureOut">
              <a:rPr lang="fr-FR" smtClean="0"/>
              <a:pPr/>
              <a:t>12/02/2012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9E17-ABFC-4DBA-824F-8C7951D61A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359113-D711-4ED4-9FFC-85A2B2513F0B}" type="datetimeFigureOut">
              <a:rPr lang="fr-FR" smtClean="0"/>
              <a:pPr/>
              <a:t>12/02/2012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84E9E17-ABFC-4DBA-824F-8C7951D61A7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359113-D711-4ED4-9FFC-85A2B2513F0B}" type="datetimeFigureOut">
              <a:rPr lang="fr-FR" smtClean="0"/>
              <a:pPr/>
              <a:t>12/02/2012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4E9E17-ABFC-4DBA-824F-8C7951D61A7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2359113-D711-4ED4-9FFC-85A2B2513F0B}" type="datetimeFigureOut">
              <a:rPr lang="fr-FR" smtClean="0"/>
              <a:pPr/>
              <a:t>12/02/2012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84E9E17-ABFC-4DBA-824F-8C7951D61A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8352928" cy="13498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fr-FR" sz="4400" spc="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renoble Heavy SF" pitchFamily="34" charset="0"/>
              </a:rPr>
              <a:t>Twitter </a:t>
            </a:r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4400" spc="600" dirty="0">
                <a:solidFill>
                  <a:schemeClr val="tx2">
                    <a:lumMod val="60000"/>
                    <a:lumOff val="40000"/>
                  </a:schemeClr>
                </a:solidFill>
                <a:latin typeface="Grenoble Heavy SF" pitchFamily="34" charset="0"/>
              </a:rPr>
              <a:t>en lycée professionnel</a:t>
            </a:r>
          </a:p>
        </p:txBody>
      </p:sp>
      <p:sp>
        <p:nvSpPr>
          <p:cNvPr id="15361" name="Sous-titre 2"/>
          <p:cNvSpPr>
            <a:spLocks noGrp="1"/>
          </p:cNvSpPr>
          <p:nvPr>
            <p:ph type="subTitle" idx="1"/>
          </p:nvPr>
        </p:nvSpPr>
        <p:spPr>
          <a:xfrm>
            <a:off x="1619250" y="6092825"/>
            <a:ext cx="7296150" cy="431800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fr-FR" sz="2000" dirty="0" smtClean="0"/>
              <a:t>Rénovation de la filière du tertiaire administratif</a:t>
            </a:r>
          </a:p>
          <a:p>
            <a:pPr algn="r" eaLnBrk="1" hangingPunct="1">
              <a:defRPr/>
            </a:pPr>
            <a:endParaRPr lang="fr-FR" sz="2000" dirty="0" smtClean="0"/>
          </a:p>
        </p:txBody>
      </p:sp>
      <p:pic>
        <p:nvPicPr>
          <p:cNvPr id="15363" name="Imag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14668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All Users\Documents\Mes images\Échantillons d'images\Larry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293096"/>
            <a:ext cx="936104" cy="936104"/>
          </a:xfrm>
          <a:prstGeom prst="rect">
            <a:avLst/>
          </a:prstGeom>
          <a:noFill/>
        </p:spPr>
      </p:pic>
      <p:pic>
        <p:nvPicPr>
          <p:cNvPr id="7" name="Image 6"/>
          <p:cNvPicPr/>
          <p:nvPr/>
        </p:nvPicPr>
        <p:blipFill>
          <a:blip r:embed="rId5" cstate="print"/>
          <a:srcRect l="20496" t="27258" r="54215" b="61111"/>
          <a:stretch>
            <a:fillRect/>
          </a:stretch>
        </p:blipFill>
        <p:spPr bwMode="auto">
          <a:xfrm>
            <a:off x="6300192" y="548680"/>
            <a:ext cx="24860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Pourquoi les entreprises utilisent-elles Twitter ?</a:t>
            </a:r>
            <a:endParaRPr lang="fr-FR" b="1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643192" cy="4989168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fr-FR" dirty="0" smtClean="0"/>
              <a:t>Dialoguer et </a:t>
            </a:r>
            <a:r>
              <a:rPr lang="fr-FR" b="1" dirty="0" smtClean="0"/>
              <a:t>communiquer</a:t>
            </a:r>
            <a:r>
              <a:rPr lang="fr-FR" dirty="0" smtClean="0"/>
              <a:t> en temps réel avec les clients ;</a:t>
            </a:r>
          </a:p>
          <a:p>
            <a:pPr>
              <a:buNone/>
            </a:pPr>
            <a:endParaRPr lang="fr-FR" dirty="0" smtClean="0"/>
          </a:p>
          <a:p>
            <a:pPr>
              <a:buBlip>
                <a:blip r:embed="rId2"/>
              </a:buBlip>
            </a:pPr>
            <a:r>
              <a:rPr lang="fr-FR" dirty="0" smtClean="0"/>
              <a:t>Suivre l’activité des concurrents ;</a:t>
            </a:r>
          </a:p>
          <a:p>
            <a:pPr>
              <a:buNone/>
            </a:pPr>
            <a:endParaRPr lang="fr-FR" dirty="0" smtClean="0"/>
          </a:p>
          <a:p>
            <a:pPr>
              <a:buBlip>
                <a:blip r:embed="rId2"/>
              </a:buBlip>
            </a:pPr>
            <a:r>
              <a:rPr lang="fr-FR" dirty="0" smtClean="0"/>
              <a:t>Faire de la </a:t>
            </a:r>
            <a:r>
              <a:rPr lang="fr-FR" b="1" dirty="0" smtClean="0"/>
              <a:t>veille</a:t>
            </a:r>
            <a:r>
              <a:rPr lang="fr-FR" dirty="0" smtClean="0"/>
              <a:t> (actualités rapides) ;</a:t>
            </a:r>
          </a:p>
          <a:p>
            <a:pPr>
              <a:buNone/>
            </a:pPr>
            <a:endParaRPr lang="fr-FR" dirty="0" smtClean="0"/>
          </a:p>
          <a:p>
            <a:pPr>
              <a:buBlip>
                <a:blip r:embed="rId2"/>
              </a:buBlip>
            </a:pPr>
            <a:r>
              <a:rPr lang="fr-FR" dirty="0" smtClean="0"/>
              <a:t>Renforcer </a:t>
            </a:r>
            <a:r>
              <a:rPr lang="fr-FR" b="1" dirty="0" smtClean="0"/>
              <a:t>l’image de marque </a:t>
            </a:r>
            <a:r>
              <a:rPr lang="fr-FR" dirty="0" smtClean="0"/>
              <a:t>(les grandes marques donnent des nouvelles de leurs produits) ;</a:t>
            </a:r>
          </a:p>
          <a:p>
            <a:pPr>
              <a:buBlip>
                <a:blip r:embed="rId2"/>
              </a:buBlip>
            </a:pPr>
            <a:endParaRPr lang="fr-FR" dirty="0" smtClean="0"/>
          </a:p>
          <a:p>
            <a:pPr>
              <a:buBlip>
                <a:blip r:embed="rId2"/>
              </a:buBlip>
            </a:pPr>
            <a:r>
              <a:rPr lang="fr-FR" dirty="0" smtClean="0"/>
              <a:t>Renforcer </a:t>
            </a:r>
            <a:r>
              <a:rPr lang="fr-FR" b="1" dirty="0" smtClean="0"/>
              <a:t>l’identité</a:t>
            </a:r>
            <a:r>
              <a:rPr lang="fr-FR" dirty="0" smtClean="0"/>
              <a:t> de l’entreprise et sa présence sur internet.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Pourquoi Twitter au L.P.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873752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fr-FR" dirty="0" smtClean="0"/>
              <a:t>Amener les élèves à </a:t>
            </a:r>
            <a:r>
              <a:rPr lang="fr-FR" b="1" dirty="0" smtClean="0"/>
              <a:t>communiquer</a:t>
            </a:r>
            <a:r>
              <a:rPr lang="fr-FR" dirty="0" smtClean="0"/>
              <a:t> au sein d’un </a:t>
            </a:r>
            <a:r>
              <a:rPr lang="fr-FR" b="1" dirty="0" smtClean="0"/>
              <a:t>réseau social </a:t>
            </a:r>
            <a:r>
              <a:rPr lang="fr-FR" dirty="0" smtClean="0"/>
              <a:t>sur leurs </a:t>
            </a:r>
            <a:r>
              <a:rPr lang="fr-FR" b="1" dirty="0" smtClean="0"/>
              <a:t>activités</a:t>
            </a:r>
            <a:r>
              <a:rPr lang="fr-FR" dirty="0" smtClean="0"/>
              <a:t>, leurs </a:t>
            </a:r>
            <a:r>
              <a:rPr lang="fr-FR" b="1" dirty="0" smtClean="0"/>
              <a:t>parcours</a:t>
            </a:r>
            <a:r>
              <a:rPr lang="fr-FR" dirty="0" smtClean="0"/>
              <a:t> de professionnalisation, leurs </a:t>
            </a:r>
            <a:r>
              <a:rPr lang="fr-FR" b="1" dirty="0" smtClean="0"/>
              <a:t>apprentissages</a:t>
            </a:r>
            <a:r>
              <a:rPr lang="fr-FR" dirty="0" smtClean="0"/>
              <a:t>, leurs </a:t>
            </a:r>
            <a:r>
              <a:rPr lang="fr-FR" b="1" dirty="0" smtClean="0"/>
              <a:t>compétences</a:t>
            </a:r>
            <a:r>
              <a:rPr lang="fr-FR" dirty="0" smtClean="0"/>
              <a:t>, etc.</a:t>
            </a:r>
          </a:p>
          <a:p>
            <a:pPr>
              <a:buNone/>
            </a:pPr>
            <a:endParaRPr lang="fr-FR" dirty="0" smtClean="0"/>
          </a:p>
          <a:p>
            <a:pPr>
              <a:buBlip>
                <a:blip r:embed="rId2"/>
              </a:buBlip>
            </a:pPr>
            <a:r>
              <a:rPr lang="fr-FR" dirty="0" smtClean="0"/>
              <a:t>Susciter </a:t>
            </a:r>
            <a:r>
              <a:rPr lang="fr-FR" b="1" dirty="0" smtClean="0"/>
              <a:t>l’intérêt</a:t>
            </a:r>
            <a:r>
              <a:rPr lang="fr-FR" dirty="0" smtClean="0"/>
              <a:t> et la </a:t>
            </a:r>
            <a:r>
              <a:rPr lang="fr-FR" b="1" dirty="0" smtClean="0"/>
              <a:t>motivation</a:t>
            </a:r>
            <a:r>
              <a:rPr lang="fr-FR" dirty="0" smtClean="0"/>
              <a:t> (les élèves sont sensibles aux réseaux sociaux).</a:t>
            </a:r>
          </a:p>
          <a:p>
            <a:pPr>
              <a:buNone/>
            </a:pPr>
            <a:endParaRPr lang="fr-FR" dirty="0" smtClean="0"/>
          </a:p>
          <a:p>
            <a:pPr>
              <a:buBlip>
                <a:blip r:embed="rId2"/>
              </a:buBlip>
            </a:pPr>
            <a:r>
              <a:rPr lang="fr-FR" dirty="0" smtClean="0"/>
              <a:t>Valoriser les </a:t>
            </a:r>
            <a:r>
              <a:rPr lang="fr-FR" b="1" dirty="0" smtClean="0"/>
              <a:t>savoirs</a:t>
            </a:r>
            <a:r>
              <a:rPr lang="fr-FR" dirty="0" smtClean="0"/>
              <a:t> et les </a:t>
            </a:r>
            <a:r>
              <a:rPr lang="fr-FR" b="1" dirty="0" smtClean="0"/>
              <a:t>compétences</a:t>
            </a:r>
            <a:r>
              <a:rPr lang="fr-FR" dirty="0" smtClean="0"/>
              <a:t> de l’élève ;</a:t>
            </a:r>
          </a:p>
          <a:p>
            <a:pPr>
              <a:buNone/>
            </a:pPr>
            <a:endParaRPr lang="fr-FR" dirty="0" smtClean="0"/>
          </a:p>
          <a:p>
            <a:pPr>
              <a:buBlip>
                <a:blip r:embed="rId2"/>
              </a:buBlip>
            </a:pPr>
            <a:r>
              <a:rPr lang="fr-FR" dirty="0" smtClean="0"/>
              <a:t>C’est un bon </a:t>
            </a:r>
            <a:r>
              <a:rPr lang="fr-FR" b="1" dirty="0" smtClean="0"/>
              <a:t>moyen de communication </a:t>
            </a:r>
            <a:r>
              <a:rPr lang="fr-FR" dirty="0" smtClean="0"/>
              <a:t>avec l’enseignant et les camarades.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Quels apprentissages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873752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fr-FR" dirty="0" smtClean="0"/>
              <a:t>S’exprimer à </a:t>
            </a:r>
            <a:r>
              <a:rPr lang="fr-FR" b="1" dirty="0" smtClean="0"/>
              <a:t>l’écrit</a:t>
            </a:r>
            <a:r>
              <a:rPr lang="fr-FR" dirty="0" smtClean="0"/>
              <a:t> avec un bon usage du français ;</a:t>
            </a:r>
          </a:p>
          <a:p>
            <a:pPr>
              <a:buNone/>
            </a:pPr>
            <a:endParaRPr lang="fr-FR" dirty="0" smtClean="0"/>
          </a:p>
          <a:p>
            <a:pPr>
              <a:buBlip>
                <a:blip r:embed="rId2"/>
              </a:buBlip>
            </a:pPr>
            <a:r>
              <a:rPr lang="fr-FR" dirty="0" smtClean="0"/>
              <a:t>Apprentissage au </a:t>
            </a:r>
            <a:r>
              <a:rPr lang="fr-FR" b="1" dirty="0" smtClean="0"/>
              <a:t>débat</a:t>
            </a:r>
            <a:r>
              <a:rPr lang="fr-FR" dirty="0" smtClean="0"/>
              <a:t> ;</a:t>
            </a:r>
          </a:p>
          <a:p>
            <a:pPr>
              <a:buNone/>
            </a:pPr>
            <a:endParaRPr lang="fr-FR" dirty="0" smtClean="0"/>
          </a:p>
          <a:p>
            <a:pPr>
              <a:buBlip>
                <a:blip r:embed="rId2"/>
              </a:buBlip>
            </a:pPr>
            <a:r>
              <a:rPr lang="fr-FR" dirty="0" smtClean="0"/>
              <a:t>Sensibilisation aux problèmes de l’i</a:t>
            </a:r>
            <a:r>
              <a:rPr lang="fr-FR" b="1" dirty="0" smtClean="0"/>
              <a:t>dentité numérique</a:t>
            </a:r>
            <a:r>
              <a:rPr lang="fr-FR" dirty="0" smtClean="0"/>
              <a:t>, aux règles de communication ;</a:t>
            </a:r>
          </a:p>
          <a:p>
            <a:pPr>
              <a:buNone/>
            </a:pPr>
            <a:endParaRPr lang="fr-FR" dirty="0" smtClean="0"/>
          </a:p>
          <a:p>
            <a:pPr>
              <a:buBlip>
                <a:blip r:embed="rId2"/>
              </a:buBlip>
            </a:pPr>
            <a:r>
              <a:rPr lang="fr-FR" dirty="0" smtClean="0"/>
              <a:t>Respect des </a:t>
            </a:r>
            <a:r>
              <a:rPr lang="fr-FR" b="1" dirty="0" smtClean="0"/>
              <a:t>règles</a:t>
            </a:r>
            <a:r>
              <a:rPr lang="fr-FR" dirty="0" smtClean="0"/>
              <a:t> posées (utilisation de l’outil, règles de communication) ;</a:t>
            </a:r>
          </a:p>
          <a:p>
            <a:pPr>
              <a:buNone/>
            </a:pPr>
            <a:endParaRPr lang="fr-FR" dirty="0" smtClean="0"/>
          </a:p>
          <a:p>
            <a:pPr>
              <a:buBlip>
                <a:blip r:embed="rId2"/>
              </a:buBlip>
            </a:pPr>
            <a:r>
              <a:rPr lang="fr-FR" dirty="0" smtClean="0"/>
              <a:t>Suivi de projets </a:t>
            </a:r>
            <a:r>
              <a:rPr lang="fr-FR" b="1" dirty="0" smtClean="0"/>
              <a:t>collaboratifs</a:t>
            </a:r>
            <a:r>
              <a:rPr lang="fr-FR" dirty="0" smtClean="0"/>
              <a:t> de classe.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 site du Ministère </a:t>
            </a:r>
            <a:br>
              <a:rPr lang="fr-FR" b="1" dirty="0" smtClean="0"/>
            </a:br>
            <a:r>
              <a:rPr lang="fr-FR" b="1" dirty="0" smtClean="0"/>
              <a:t>de l’éducation nationale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20331" t="27249" r="21487" b="34391"/>
          <a:stretch>
            <a:fillRect/>
          </a:stretch>
        </p:blipFill>
        <p:spPr bwMode="auto">
          <a:xfrm>
            <a:off x="457200" y="2498429"/>
            <a:ext cx="7467600" cy="307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Quelle formation ?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108720"/>
          </a:xfrm>
        </p:spPr>
        <p:txBody>
          <a:bodyPr/>
          <a:lstStyle/>
          <a:p>
            <a:pPr>
              <a:buFont typeface="Wingdings" pitchFamily="2" charset="2"/>
              <a:buChar char=""/>
            </a:pPr>
            <a:r>
              <a:rPr lang="fr-FR" dirty="0" smtClean="0"/>
              <a:t>Twitter en LP</a:t>
            </a:r>
            <a:endParaRPr lang="fr-FR" dirty="0"/>
          </a:p>
        </p:txBody>
      </p:sp>
      <p:pic>
        <p:nvPicPr>
          <p:cNvPr id="6" name="Picture 3" descr="C:\Documents and Settings\All Users\Documents\Mes images\Échantillons d'images\twitte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628800"/>
            <a:ext cx="1485528" cy="1485528"/>
          </a:xfrm>
          <a:prstGeom prst="rect">
            <a:avLst/>
          </a:prstGeom>
          <a:noFill/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539552" y="278092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Quel public ?</a:t>
            </a:r>
            <a:endParaRPr kumimoji="0" lang="fr-FR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611560" y="4221088"/>
            <a:ext cx="7467600" cy="12527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è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PLP tertiaires (économie gestion) volontaires.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11760" y="980728"/>
            <a:ext cx="6172200" cy="1894362"/>
          </a:xfrm>
        </p:spPr>
        <p:txBody>
          <a:bodyPr/>
          <a:lstStyle/>
          <a:p>
            <a:r>
              <a:rPr lang="fr-FR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MERCI DE VOTRE ATTENTION </a:t>
            </a:r>
            <a:endParaRPr lang="fr-FR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509120"/>
            <a:ext cx="21717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L’information en temps réel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22314" t="42592" r="22644" b="20635"/>
          <a:stretch>
            <a:fillRect/>
          </a:stretch>
        </p:blipFill>
        <p:spPr bwMode="auto">
          <a:xfrm>
            <a:off x="457200" y="1988840"/>
            <a:ext cx="7931224" cy="360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Créé en 2006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4114800" cy="4255368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fr-FR" dirty="0" smtClean="0"/>
              <a:t>Twitter compte aujourd'hui plusieurs millions d’utilisateurs.</a:t>
            </a:r>
          </a:p>
          <a:p>
            <a:endParaRPr lang="fr-FR" dirty="0" smtClean="0"/>
          </a:p>
          <a:p>
            <a:pPr>
              <a:buBlip>
                <a:blip r:embed="rId2"/>
              </a:buBlip>
            </a:pPr>
            <a:r>
              <a:rPr lang="fr-FR" dirty="0" smtClean="0"/>
              <a:t>Sa mascotte est Larry :</a:t>
            </a:r>
            <a:endParaRPr lang="fr-FR" dirty="0"/>
          </a:p>
        </p:txBody>
      </p:sp>
      <p:pic>
        <p:nvPicPr>
          <p:cNvPr id="2050" name="Picture 2" descr="C:\Documents and Settings\All Users\Documents\Mes images\Échantillons d'images\twitter.bm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508" y="2819533"/>
            <a:ext cx="2133333" cy="2133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Twitter : qu’est-ce que c’est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2276872"/>
            <a:ext cx="7467600" cy="419708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fr-FR" dirty="0" smtClean="0"/>
              <a:t>Outil de </a:t>
            </a:r>
            <a:r>
              <a:rPr lang="fr-FR" b="1" dirty="0" smtClean="0"/>
              <a:t>réseau social </a:t>
            </a:r>
            <a:r>
              <a:rPr lang="fr-FR" dirty="0" smtClean="0"/>
              <a:t>et de micro-</a:t>
            </a:r>
            <a:r>
              <a:rPr lang="fr-FR" dirty="0" err="1" smtClean="0"/>
              <a:t>blogging</a:t>
            </a:r>
            <a:endParaRPr lang="fr-FR" dirty="0" smtClean="0"/>
          </a:p>
          <a:p>
            <a:endParaRPr lang="fr-FR" dirty="0" smtClean="0"/>
          </a:p>
          <a:p>
            <a:pPr>
              <a:buBlip>
                <a:blip r:embed="rId2"/>
              </a:buBlip>
            </a:pPr>
            <a:r>
              <a:rPr lang="fr-FR" dirty="0" smtClean="0"/>
              <a:t>Permet d’envoyer gratuitement des </a:t>
            </a:r>
            <a:r>
              <a:rPr lang="fr-FR" b="1" dirty="0" smtClean="0"/>
              <a:t>messages brefs</a:t>
            </a:r>
            <a:r>
              <a:rPr lang="fr-FR" dirty="0" smtClean="0"/>
              <a:t> (140 caractères maximum), par internet, </a:t>
            </a:r>
            <a:r>
              <a:rPr lang="fr-FR" b="1" dirty="0" smtClean="0"/>
              <a:t>en temps réel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pPr>
              <a:buBlip>
                <a:blip r:embed="rId2"/>
              </a:buBlip>
            </a:pPr>
            <a:r>
              <a:rPr lang="fr-FR" dirty="0" smtClean="0"/>
              <a:t>À partir du web ou d’un mobile.</a:t>
            </a:r>
          </a:p>
          <a:p>
            <a:pPr>
              <a:buNone/>
            </a:pPr>
            <a:endParaRPr lang="fr-FR" dirty="0" smtClean="0"/>
          </a:p>
          <a:p>
            <a:pPr algn="r"/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Mais pas seulement…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Quand on s’inscrit :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fr-FR" b="1" dirty="0" smtClean="0"/>
              <a:t>On choisit de suivre des abonnements :</a:t>
            </a:r>
          </a:p>
          <a:p>
            <a:endParaRPr lang="fr-FR" dirty="0" smtClean="0"/>
          </a:p>
          <a:p>
            <a:pPr>
              <a:buBlip>
                <a:blip r:embed="rId2"/>
              </a:buBlip>
            </a:pPr>
            <a:r>
              <a:rPr lang="fr-FR" dirty="0" smtClean="0"/>
              <a:t>La presse (Le Monde, 20 minutes, Le Figaro, etc.),</a:t>
            </a:r>
          </a:p>
          <a:p>
            <a:pPr>
              <a:buBlip>
                <a:blip r:embed="rId2"/>
              </a:buBlip>
            </a:pPr>
            <a:r>
              <a:rPr lang="fr-FR" dirty="0" smtClean="0"/>
              <a:t>Les personnalités (politiques, people, etc.),</a:t>
            </a:r>
          </a:p>
          <a:p>
            <a:pPr>
              <a:buBlip>
                <a:blip r:embed="rId2"/>
              </a:buBlip>
            </a:pPr>
            <a:r>
              <a:rPr lang="fr-FR" dirty="0" smtClean="0"/>
              <a:t>Les blogueurs dont on apprécie les publications (chroniqueurs, etc.).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Je suis abonnée aux tweets de…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23140" t="28307" r="24463" b="5556"/>
          <a:stretch>
            <a:fillRect/>
          </a:stretch>
        </p:blipFill>
        <p:spPr bwMode="auto">
          <a:xfrm>
            <a:off x="1102099" y="1600200"/>
            <a:ext cx="6177802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Quand on se connecte, </a:t>
            </a:r>
            <a:br>
              <a:rPr lang="fr-FR" b="1" dirty="0" smtClean="0"/>
            </a:br>
            <a:r>
              <a:rPr lang="fr-FR" b="1" dirty="0" smtClean="0"/>
              <a:t>que peut-on faire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fr-FR" b="1" dirty="0" smtClean="0"/>
              <a:t>Voir</a:t>
            </a:r>
            <a:r>
              <a:rPr lang="fr-FR" dirty="0" smtClean="0"/>
              <a:t> les messages (tweets) de ses abonnements ;</a:t>
            </a:r>
          </a:p>
          <a:p>
            <a:pPr>
              <a:buBlip>
                <a:blip r:embed="rId2"/>
              </a:buBlip>
            </a:pPr>
            <a:r>
              <a:rPr lang="fr-FR" b="1" dirty="0" smtClean="0"/>
              <a:t>Écrire</a:t>
            </a:r>
            <a:r>
              <a:rPr lang="fr-FR" dirty="0" smtClean="0"/>
              <a:t> un message :</a:t>
            </a:r>
          </a:p>
          <a:p>
            <a:pPr lvl="1">
              <a:buFont typeface="Wingdings 2" pitchFamily="18" charset="2"/>
              <a:buChar char=""/>
            </a:pPr>
            <a:r>
              <a:rPr lang="fr-FR" dirty="0" smtClean="0"/>
              <a:t>Public,</a:t>
            </a:r>
          </a:p>
          <a:p>
            <a:pPr lvl="1">
              <a:buFont typeface="Wingdings 2" pitchFamily="18" charset="2"/>
              <a:buChar char=""/>
            </a:pPr>
            <a:r>
              <a:rPr lang="fr-FR" dirty="0" smtClean="0"/>
              <a:t>Privé (visible pour qui fait partie de la liste d’abonnés),</a:t>
            </a:r>
          </a:p>
          <a:p>
            <a:pPr lvl="1">
              <a:buFont typeface="Wingdings 2" pitchFamily="18" charset="2"/>
              <a:buChar char=""/>
            </a:pPr>
            <a:r>
              <a:rPr lang="fr-FR" dirty="0" smtClean="0"/>
              <a:t>Direct (boîte privée).</a:t>
            </a:r>
          </a:p>
          <a:p>
            <a:pPr lvl="1">
              <a:buNone/>
            </a:pPr>
            <a:endParaRPr lang="fr-FR" dirty="0" smtClean="0"/>
          </a:p>
          <a:p>
            <a:pPr marL="274320" lvl="1">
              <a:spcBef>
                <a:spcPts val="600"/>
              </a:spcBef>
              <a:buSzPct val="70000"/>
              <a:buBlip>
                <a:blip r:embed="rId2"/>
              </a:buBlip>
            </a:pPr>
            <a:r>
              <a:rPr lang="fr-FR" sz="2400" b="1" dirty="0" smtClean="0"/>
              <a:t>Rediriger</a:t>
            </a:r>
            <a:r>
              <a:rPr lang="fr-FR" sz="2400" dirty="0" smtClean="0"/>
              <a:t> un </a:t>
            </a:r>
            <a:r>
              <a:rPr lang="fr-FR" sz="2400" dirty="0" err="1" smtClean="0"/>
              <a:t>tweet</a:t>
            </a:r>
            <a:r>
              <a:rPr lang="fr-FR" sz="2400" dirty="0" smtClean="0"/>
              <a:t> (en l’affichant à ses abonnés),</a:t>
            </a:r>
          </a:p>
          <a:p>
            <a:pPr marL="274320" lvl="1">
              <a:spcBef>
                <a:spcPts val="600"/>
              </a:spcBef>
              <a:buSzPct val="70000"/>
              <a:buBlip>
                <a:blip r:embed="rId2"/>
              </a:buBlip>
            </a:pPr>
            <a:r>
              <a:rPr lang="fr-FR" sz="2400" b="1" dirty="0" smtClean="0"/>
              <a:t>Commenter</a:t>
            </a:r>
            <a:r>
              <a:rPr lang="fr-FR" sz="2400" dirty="0" smtClean="0"/>
              <a:t> des tweets,</a:t>
            </a:r>
          </a:p>
          <a:p>
            <a:pPr marL="274320" lvl="1">
              <a:spcBef>
                <a:spcPts val="600"/>
              </a:spcBef>
              <a:buSzPct val="70000"/>
              <a:buBlip>
                <a:blip r:embed="rId2"/>
              </a:buBlip>
            </a:pPr>
            <a:r>
              <a:rPr lang="fr-FR" sz="2400" b="1" dirty="0" smtClean="0"/>
              <a:t>Participer</a:t>
            </a:r>
            <a:r>
              <a:rPr lang="fr-FR" sz="2400" dirty="0" smtClean="0"/>
              <a:t> à une discussion,</a:t>
            </a:r>
          </a:p>
          <a:p>
            <a:pPr marL="274320" lvl="1">
              <a:spcBef>
                <a:spcPts val="600"/>
              </a:spcBef>
              <a:buSzPct val="70000"/>
              <a:buBlip>
                <a:blip r:embed="rId2"/>
              </a:buBlip>
            </a:pPr>
            <a:r>
              <a:rPr lang="fr-FR" sz="2400" b="1" dirty="0" smtClean="0"/>
              <a:t>Partager</a:t>
            </a:r>
            <a:r>
              <a:rPr lang="fr-FR" sz="2400" dirty="0" smtClean="0"/>
              <a:t> des images, des vidéos.</a:t>
            </a:r>
          </a:p>
          <a:p>
            <a:pPr marL="363538" lvl="1" indent="-27305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Source de documentation économique et juridique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20496" t="24868" r="20496" b="4497"/>
          <a:stretch>
            <a:fillRect/>
          </a:stretch>
        </p:blipFill>
        <p:spPr bwMode="auto">
          <a:xfrm>
            <a:off x="933885" y="1600200"/>
            <a:ext cx="6514229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Je redirige un document 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23140" t="28307" r="24959" b="41270"/>
          <a:stretch>
            <a:fillRect/>
          </a:stretch>
        </p:blipFill>
        <p:spPr bwMode="auto">
          <a:xfrm>
            <a:off x="457200" y="2420889"/>
            <a:ext cx="7787208" cy="298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avec flèche 5"/>
          <p:cNvCxnSpPr/>
          <p:nvPr/>
        </p:nvCxnSpPr>
        <p:spPr>
          <a:xfrm>
            <a:off x="5004048" y="1484784"/>
            <a:ext cx="72008" cy="30243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224</TotalTime>
  <Words>491</Words>
  <Application>Microsoft Office PowerPoint</Application>
  <PresentationFormat>Affichage à l'écran (4:3)</PresentationFormat>
  <Paragraphs>82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Oriel</vt:lpstr>
      <vt:lpstr>Twitter  en lycée professionnel</vt:lpstr>
      <vt:lpstr>L’information en temps réel</vt:lpstr>
      <vt:lpstr>Créé en 2006</vt:lpstr>
      <vt:lpstr>Twitter : qu’est-ce que c’est ?</vt:lpstr>
      <vt:lpstr>Quand on s’inscrit :</vt:lpstr>
      <vt:lpstr>Je suis abonnée aux tweets de…</vt:lpstr>
      <vt:lpstr>Quand on se connecte,  que peut-on faire ?</vt:lpstr>
      <vt:lpstr>Source de documentation économique et juridique</vt:lpstr>
      <vt:lpstr>Je redirige un document </vt:lpstr>
      <vt:lpstr>Pourquoi les entreprises utilisent-elles Twitter ?</vt:lpstr>
      <vt:lpstr>Pourquoi Twitter au L.P. ?</vt:lpstr>
      <vt:lpstr>Quels apprentissages ?</vt:lpstr>
      <vt:lpstr>Le site du Ministère  de l’éducation nationale</vt:lpstr>
      <vt:lpstr>Quelle formation ?</vt:lpstr>
      <vt:lpstr>MERCI DE VOTRE ATTENTION 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TWITTER  EN LYCÉE PROFESSIONNEL</dc:title>
  <dc:creator> </dc:creator>
  <cp:lastModifiedBy> </cp:lastModifiedBy>
  <cp:revision>30</cp:revision>
  <dcterms:created xsi:type="dcterms:W3CDTF">2012-02-05T15:09:31Z</dcterms:created>
  <dcterms:modified xsi:type="dcterms:W3CDTF">2012-02-12T15:25:13Z</dcterms:modified>
</cp:coreProperties>
</file>