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tags/tag2.xml" ContentType="application/vnd.openxmlformats-officedocument.presentationml.tags+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ags/tag1.xml" ContentType="application/vnd.openxmlformats-officedocument.presentationml.tags+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56" r:id="rId2"/>
    <p:sldId id="260" r:id="rId3"/>
    <p:sldId id="282" r:id="rId4"/>
    <p:sldId id="284" r:id="rId5"/>
    <p:sldId id="277" r:id="rId6"/>
    <p:sldId id="258" r:id="rId7"/>
    <p:sldId id="268" r:id="rId8"/>
    <p:sldId id="267" r:id="rId9"/>
    <p:sldId id="278" r:id="rId10"/>
    <p:sldId id="270" r:id="rId11"/>
    <p:sldId id="290" r:id="rId12"/>
    <p:sldId id="279" r:id="rId13"/>
    <p:sldId id="271" r:id="rId14"/>
    <p:sldId id="272" r:id="rId15"/>
    <p:sldId id="285" r:id="rId16"/>
    <p:sldId id="273" r:id="rId17"/>
    <p:sldId id="274" r:id="rId18"/>
    <p:sldId id="263" r:id="rId19"/>
    <p:sldId id="276" r:id="rId20"/>
    <p:sldId id="275" r:id="rId21"/>
    <p:sldId id="283" r:id="rId22"/>
    <p:sldId id="280" r:id="rId23"/>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CC"/>
    <a:srgbClr val="5161F9"/>
    <a:srgbClr val="0638C4"/>
    <a:srgbClr val="EFEDE1"/>
    <a:srgbClr val="F6F5EE"/>
    <a:srgbClr val="ECEADC"/>
    <a:srgbClr val="225FD8"/>
    <a:srgbClr val="0099CC"/>
    <a:srgbClr val="3333FF"/>
    <a:srgbClr val="3C73E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4926" autoAdjust="0"/>
    <p:restoredTop sz="94660"/>
  </p:normalViewPr>
  <p:slideViewPr>
    <p:cSldViewPr>
      <p:cViewPr>
        <p:scale>
          <a:sx n="108" d="100"/>
          <a:sy n="108" d="100"/>
        </p:scale>
        <p:origin x="-210" y="93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6_4">
  <dgm:title val=""/>
  <dgm:desc val=""/>
  <dgm:catLst>
    <dgm:cat type="accent6" pri="11400"/>
  </dgm:catLst>
  <dgm:styleLbl name="node0">
    <dgm:fillClrLst meth="cycle">
      <a:schemeClr val="accent6">
        <a:shade val="60000"/>
      </a:schemeClr>
    </dgm:fillClrLst>
    <dgm:linClrLst meth="repeat">
      <a:schemeClr val="lt1"/>
    </dgm:linClrLst>
    <dgm:effectClrLst/>
    <dgm:txLinClrLst/>
    <dgm:txFillClrLst/>
    <dgm:txEffectClrLst/>
  </dgm:styleLbl>
  <dgm:styleLbl name="alignNode1">
    <dgm:fillClrLst meth="cycle">
      <a:schemeClr val="accent6">
        <a:shade val="50000"/>
      </a:schemeClr>
      <a:schemeClr val="accent6">
        <a:tint val="55000"/>
      </a:schemeClr>
    </dgm:fillClrLst>
    <dgm:linClrLst meth="cycle">
      <a:schemeClr val="accent6">
        <a:shade val="50000"/>
      </a:schemeClr>
      <a:schemeClr val="accent6">
        <a:tint val="55000"/>
      </a:schemeClr>
    </dgm:linClrLst>
    <dgm:effectClrLst/>
    <dgm:txLinClrLst/>
    <dgm:txFillClrLst/>
    <dgm:txEffectClrLst/>
  </dgm:styleLbl>
  <dgm:styleLbl name="node1">
    <dgm:fillClrLst meth="cycle">
      <a:schemeClr val="accent6">
        <a:shade val="50000"/>
      </a:schemeClr>
      <a:schemeClr val="accent6">
        <a:tint val="55000"/>
      </a:schemeClr>
    </dgm:fillClrLst>
    <dgm:linClrLst meth="repeat">
      <a:schemeClr val="lt1"/>
    </dgm:linClrLst>
    <dgm:effectClrLst/>
    <dgm:txLinClrLst/>
    <dgm:txFillClrLst/>
    <dgm:txEffectClrLst/>
  </dgm:styleLbl>
  <dgm:styleLbl name="lnNode1">
    <dgm:fillClrLst meth="cycle">
      <a:schemeClr val="accent6">
        <a:shade val="50000"/>
      </a:schemeClr>
      <a:schemeClr val="accent6">
        <a:tint val="55000"/>
      </a:schemeClr>
    </dgm:fillClrLst>
    <dgm:linClrLst meth="repeat">
      <a:schemeClr val="lt1"/>
    </dgm:linClrLst>
    <dgm:effectClrLst/>
    <dgm:txLinClrLst/>
    <dgm:txFillClrLst/>
    <dgm:txEffectClrLst/>
  </dgm:styleLbl>
  <dgm:styleLbl name="vennNode1">
    <dgm:fillClrLst meth="cycle">
      <a:schemeClr val="accent6">
        <a:shade val="80000"/>
        <a:alpha val="50000"/>
      </a:schemeClr>
      <a:schemeClr val="accent6">
        <a:tint val="50000"/>
        <a:alpha val="50000"/>
      </a:schemeClr>
    </dgm:fillClrLst>
    <dgm:linClrLst meth="repeat">
      <a:schemeClr val="lt1"/>
    </dgm:linClrLst>
    <dgm:effectClrLst/>
    <dgm:txLinClrLst/>
    <dgm:txFillClrLst/>
    <dgm:txEffectClrLst/>
  </dgm:styleLbl>
  <dgm:styleLbl name="node2">
    <dgm:fillClrLst>
      <a:schemeClr val="accent6">
        <a:shade val="80000"/>
      </a:schemeClr>
    </dgm:fillClrLst>
    <dgm:linClrLst meth="repeat">
      <a:schemeClr val="lt1"/>
    </dgm:linClrLst>
    <dgm:effectClrLst/>
    <dgm:txLinClrLst/>
    <dgm:txFillClrLst/>
    <dgm:txEffectClrLst/>
  </dgm:styleLbl>
  <dgm:styleLbl name="node3">
    <dgm:fillClrLst>
      <a:schemeClr val="accent6">
        <a:tint val="99000"/>
      </a:schemeClr>
    </dgm:fillClrLst>
    <dgm:linClrLst meth="repeat">
      <a:schemeClr val="lt1"/>
    </dgm:linClrLst>
    <dgm:effectClrLst/>
    <dgm:txLinClrLst/>
    <dgm:txFillClrLst/>
    <dgm:txEffectClrLst/>
  </dgm:styleLbl>
  <dgm:styleLbl name="node4">
    <dgm:fillClrLst>
      <a:schemeClr val="accent6">
        <a:tint val="70000"/>
      </a:schemeClr>
    </dgm:fillClrLst>
    <dgm:linClrLst meth="repeat">
      <a:schemeClr val="lt1"/>
    </dgm:linClrLst>
    <dgm:effectClrLst/>
    <dgm:txLinClrLst/>
    <dgm:txFillClrLst/>
    <dgm:txEffectClrLst/>
  </dgm:styleLbl>
  <dgm:styleLbl name="fg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fg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bg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sibTrans1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accent6">
        <a:shade val="80000"/>
      </a:schemeClr>
    </dgm:fillClrLst>
    <dgm:linClrLst meth="repeat">
      <a:schemeClr val="lt1"/>
    </dgm:linClrLst>
    <dgm:effectClrLst/>
    <dgm:txLinClrLst/>
    <dgm:txFillClrLst/>
    <dgm:txEffectClrLst/>
  </dgm:styleLbl>
  <dgm:styleLbl name="asst1">
    <dgm:fillClrLst meth="repeat">
      <a:schemeClr val="accent6">
        <a:shade val="80000"/>
      </a:schemeClr>
    </dgm:fillClrLst>
    <dgm:linClrLst meth="repeat">
      <a:schemeClr val="lt1"/>
    </dgm:linClrLst>
    <dgm:effectClrLst/>
    <dgm:txLinClrLst/>
    <dgm:txFillClrLst/>
    <dgm:txEffectClrLst/>
  </dgm:styleLbl>
  <dgm:styleLbl name="asst2">
    <dgm:fillClrLst>
      <a:schemeClr val="accent6">
        <a:tint val="90000"/>
      </a:schemeClr>
    </dgm:fillClrLst>
    <dgm:linClrLst meth="repeat">
      <a:schemeClr val="lt1"/>
    </dgm:linClrLst>
    <dgm:effectClrLst/>
    <dgm:txLinClrLst/>
    <dgm:txFillClrLst/>
    <dgm:txEffectClrLst/>
  </dgm:styleLbl>
  <dgm:styleLbl name="asst3">
    <dgm:fillClrLst>
      <a:schemeClr val="accent6">
        <a:tint val="70000"/>
      </a:schemeClr>
    </dgm:fillClrLst>
    <dgm:linClrLst meth="repeat">
      <a:schemeClr val="lt1"/>
    </dgm:linClrLst>
    <dgm:effectClrLst/>
    <dgm:txLinClrLst/>
    <dgm:txFillClrLst/>
    <dgm:txEffectClrLst/>
  </dgm:styleLbl>
  <dgm:styleLbl name="asst4">
    <dgm:fillClrLst>
      <a:schemeClr val="accent6">
        <a:tint val="50000"/>
      </a:schemeClr>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shade val="80000"/>
      </a:schemeClr>
    </dgm:linClrLst>
    <dgm:effectClrLst/>
    <dgm:txLinClrLst/>
    <dgm:txFillClrLst/>
    <dgm:txEffectClrLst/>
  </dgm:styleLbl>
  <dgm:styleLbl name="parChTrans2D2">
    <dgm:fillClrLst meth="repeat">
      <a:schemeClr val="accent6">
        <a:tint val="90000"/>
      </a:schemeClr>
    </dgm:fillClrLst>
    <dgm:linClrLst meth="repeat">
      <a:schemeClr val="accent6">
        <a:tint val="90000"/>
      </a:schemeClr>
    </dgm:linClrLst>
    <dgm:effectClrLst/>
    <dgm:txLinClrLst/>
    <dgm:txFillClrLst/>
    <dgm:txEffectClrLst/>
  </dgm:styleLbl>
  <dgm:styleLbl name="parChTrans2D3">
    <dgm:fillClrLst meth="repeat">
      <a:schemeClr val="accent6">
        <a:tint val="70000"/>
      </a:schemeClr>
    </dgm:fillClrLst>
    <dgm:linClrLst meth="repeat">
      <a:schemeClr val="accent6">
        <a:tint val="70000"/>
      </a:schemeClr>
    </dgm:linClrLst>
    <dgm:effectClrLst/>
    <dgm:txLinClrLst/>
    <dgm:txFillClrLst/>
    <dgm:txEffectClrLst/>
  </dgm:styleLbl>
  <dgm:styleLbl name="parChTrans2D4">
    <dgm:fillClrLst meth="repeat">
      <a:schemeClr val="accent6">
        <a:tint val="50000"/>
      </a:schemeClr>
    </dgm:fillClrLst>
    <dgm:linClrLst meth="repeat">
      <a:schemeClr val="accent6">
        <a:tint val="50000"/>
      </a:schemeClr>
    </dgm:linClrLst>
    <dgm:effectClrLst/>
    <dgm:txLinClrLst/>
    <dgm:txFillClrLst meth="repeat">
      <a:schemeClr val="dk1"/>
    </dgm:txFillClrLst>
    <dgm:txEffectClrLst/>
  </dgm:styleLbl>
  <dgm:styleLbl name="parChTrans1D1">
    <dgm:fillClrLst meth="repeat">
      <a:schemeClr val="accent6">
        <a:shade val="80000"/>
      </a:schemeClr>
    </dgm:fillClrLst>
    <dgm:linClrLst meth="repeat">
      <a:schemeClr val="accent6">
        <a:shade val="80000"/>
      </a:schemeClr>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a:tint val="90000"/>
      </a:schemeClr>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6">
        <a:tint val="70000"/>
      </a:schemeClr>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55000"/>
      </a:schemeClr>
    </dgm:fillClrLst>
    <dgm:linClrLst meth="repeat">
      <a:schemeClr val="accent6">
        <a:alpha val="90000"/>
        <a:tint val="55000"/>
      </a:schemeClr>
    </dgm:linClrLst>
    <dgm:effectClrLst/>
    <dgm:txLinClrLst/>
    <dgm:txFillClrLst meth="repeat">
      <a:schemeClr val="dk1"/>
    </dgm:txFillClrLst>
    <dgm:txEffectClrLst/>
  </dgm:styleLbl>
  <dgm:styleLbl name="alignAccFollowNode1">
    <dgm:fillClrLst meth="repeat">
      <a:schemeClr val="accent6">
        <a:alpha val="90000"/>
        <a:tint val="55000"/>
      </a:schemeClr>
    </dgm:fillClrLst>
    <dgm:linClrLst meth="repeat">
      <a:schemeClr val="accent6">
        <a:alpha val="90000"/>
        <a:tint val="55000"/>
      </a:schemeClr>
    </dgm:linClrLst>
    <dgm:effectClrLst/>
    <dgm:txLinClrLst/>
    <dgm:txFillClrLst meth="repeat">
      <a:schemeClr val="dk1"/>
    </dgm:txFillClrLst>
    <dgm:txEffectClrLst/>
  </dgm:styleLbl>
  <dgm:styleLbl name="bgAccFollowNode1">
    <dgm:fillClrLst meth="repeat">
      <a:schemeClr val="accent6">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a:tint val="50000"/>
      </a:schemeClr>
    </dgm:linClrLst>
    <dgm:effectClrLst/>
    <dgm:txLinClrLst/>
    <dgm:txFillClrLst meth="repeat">
      <a:schemeClr val="dk1"/>
    </dgm:txFillClrLst>
    <dgm:txEffectClrLst/>
  </dgm:styleLbl>
  <dgm:styleLbl name="bgShp">
    <dgm:fillClrLst meth="repeat">
      <a:schemeClr val="accent6">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6">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6">
        <a:tint val="50000"/>
        <a:alpha val="55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C72D9F6-2B12-4F51-A911-CE3AD28EA766}" type="doc">
      <dgm:prSet loTypeId="urn:microsoft.com/office/officeart/2005/8/layout/arrow2" loCatId="process" qsTypeId="urn:microsoft.com/office/officeart/2005/8/quickstyle/3d1" qsCatId="3D" csTypeId="urn:microsoft.com/office/officeart/2005/8/colors/accent6_4" csCatId="accent6" phldr="1"/>
      <dgm:spPr/>
    </dgm:pt>
    <dgm:pt modelId="{5E18DF18-5D2B-49DE-9953-27DBF5E6E1B6}">
      <dgm:prSet phldrT="[Texte]" custT="1"/>
      <dgm:spPr/>
      <dgm:t>
        <a:bodyPr/>
        <a:lstStyle/>
        <a:p>
          <a:pPr>
            <a:lnSpc>
              <a:spcPct val="100000"/>
            </a:lnSpc>
            <a:spcBef>
              <a:spcPts val="0"/>
            </a:spcBef>
            <a:spcAft>
              <a:spcPts val="0"/>
            </a:spcAft>
            <a:buFont typeface="Wingdings 3" pitchFamily="18" charset="2"/>
            <a:buNone/>
          </a:pPr>
          <a:endParaRPr lang="fr-FR" sz="1600" b="1" i="0" dirty="0" smtClean="0">
            <a:latin typeface="Century Gothic" pitchFamily="34" charset="0"/>
            <a:cs typeface="Times New Roman" pitchFamily="18" charset="0"/>
            <a:sym typeface="Wingdings 3" pitchFamily="18" charset="2"/>
          </a:endParaRPr>
        </a:p>
        <a:p>
          <a:pPr>
            <a:lnSpc>
              <a:spcPct val="100000"/>
            </a:lnSpc>
            <a:spcBef>
              <a:spcPts val="0"/>
            </a:spcBef>
            <a:spcAft>
              <a:spcPts val="0"/>
            </a:spcAft>
            <a:buFont typeface="Wingdings 3" pitchFamily="18" charset="2"/>
            <a:buNone/>
          </a:pPr>
          <a:r>
            <a:rPr lang="fr-FR" sz="1600" b="1" i="0" dirty="0" smtClean="0">
              <a:latin typeface="Century Gothic" pitchFamily="34" charset="0"/>
              <a:cs typeface="Times New Roman" pitchFamily="18" charset="0"/>
              <a:sym typeface="Wingdings 3" pitchFamily="18" charset="2"/>
            </a:rPr>
            <a:t>BAC PRO GESTION-ADMINISTRATION </a:t>
          </a:r>
        </a:p>
        <a:p>
          <a:pPr>
            <a:lnSpc>
              <a:spcPct val="100000"/>
            </a:lnSpc>
            <a:spcBef>
              <a:spcPts val="0"/>
            </a:spcBef>
            <a:spcAft>
              <a:spcPts val="0"/>
            </a:spcAft>
            <a:buFont typeface="Wingdings 3" pitchFamily="18" charset="2"/>
            <a:buNone/>
          </a:pPr>
          <a:r>
            <a:rPr lang="fr-FR" sz="1600" b="1" i="0" dirty="0" smtClean="0">
              <a:latin typeface="Century Gothic" pitchFamily="34" charset="0"/>
              <a:cs typeface="Times New Roman" pitchFamily="18" charset="0"/>
              <a:sym typeface="Wingdings 3" pitchFamily="18" charset="2"/>
            </a:rPr>
            <a:t>Niveau IV</a:t>
          </a:r>
        </a:p>
        <a:p>
          <a:pPr>
            <a:lnSpc>
              <a:spcPct val="100000"/>
            </a:lnSpc>
            <a:spcBef>
              <a:spcPts val="1200"/>
            </a:spcBef>
            <a:spcAft>
              <a:spcPts val="0"/>
            </a:spcAft>
            <a:buFont typeface="Wingdings 3" pitchFamily="18" charset="2"/>
            <a:buNone/>
          </a:pPr>
          <a:endParaRPr lang="fr-FR" sz="1600" b="1" i="0" dirty="0" smtClean="0">
            <a:latin typeface="Century Gothic" pitchFamily="34" charset="0"/>
            <a:cs typeface="Times New Roman" pitchFamily="18" charset="0"/>
            <a:sym typeface="Wingdings 3" pitchFamily="18" charset="2"/>
          </a:endParaRPr>
        </a:p>
        <a:p>
          <a:pPr>
            <a:lnSpc>
              <a:spcPct val="100000"/>
            </a:lnSpc>
            <a:spcBef>
              <a:spcPts val="1200"/>
            </a:spcBef>
            <a:spcAft>
              <a:spcPts val="0"/>
            </a:spcAft>
            <a:buFont typeface="Wingdings 3" pitchFamily="18" charset="2"/>
            <a:buNone/>
          </a:pPr>
          <a:r>
            <a:rPr lang="fr-FR" sz="1600" b="1" i="0" dirty="0" smtClean="0">
              <a:latin typeface="Century Gothic" pitchFamily="34" charset="0"/>
              <a:cs typeface="Times New Roman" pitchFamily="18" charset="0"/>
              <a:sym typeface="Wingdings 3" pitchFamily="18" charset="2"/>
            </a:rPr>
            <a:t>BEP Métiers des services administratifs validé en première, Niveau V</a:t>
          </a:r>
        </a:p>
        <a:p>
          <a:pPr>
            <a:lnSpc>
              <a:spcPct val="90000"/>
            </a:lnSpc>
            <a:spcAft>
              <a:spcPct val="35000"/>
            </a:spcAft>
          </a:pPr>
          <a:endParaRPr lang="fr-FR" sz="3600" dirty="0"/>
        </a:p>
      </dgm:t>
    </dgm:pt>
    <dgm:pt modelId="{A6743FDE-B7EA-4E5E-A626-50B3ABEAC1FE}" type="parTrans" cxnId="{E743C695-9AC9-43DE-B6A5-A162E58E8074}">
      <dgm:prSet/>
      <dgm:spPr/>
      <dgm:t>
        <a:bodyPr/>
        <a:lstStyle/>
        <a:p>
          <a:endParaRPr lang="fr-FR"/>
        </a:p>
      </dgm:t>
    </dgm:pt>
    <dgm:pt modelId="{9E67A0BE-1344-4716-8D3C-6B7D19CBB514}" type="sibTrans" cxnId="{E743C695-9AC9-43DE-B6A5-A162E58E8074}">
      <dgm:prSet/>
      <dgm:spPr/>
      <dgm:t>
        <a:bodyPr/>
        <a:lstStyle/>
        <a:p>
          <a:endParaRPr lang="fr-FR"/>
        </a:p>
      </dgm:t>
    </dgm:pt>
    <dgm:pt modelId="{38035DC6-4E36-4AA5-9949-AC74A1E4C3E4}">
      <dgm:prSet phldrT="[Texte]" custT="1"/>
      <dgm:spPr/>
      <dgm:t>
        <a:bodyPr/>
        <a:lstStyle/>
        <a:p>
          <a:pPr>
            <a:buFont typeface="Wingdings 3" pitchFamily="18" charset="2"/>
            <a:buNone/>
          </a:pPr>
          <a:r>
            <a:rPr lang="fr-FR" sz="1600" b="1" i="0" dirty="0" smtClean="0">
              <a:latin typeface="Century Gothic" pitchFamily="34" charset="0"/>
              <a:cs typeface="Times New Roman" pitchFamily="18" charset="0"/>
              <a:sym typeface="Wingdings 2" pitchFamily="18" charset="2"/>
            </a:rPr>
            <a:t>BAC + 2  :</a:t>
          </a:r>
          <a:r>
            <a:rPr lang="fr-FR" sz="1600" b="1" i="0" smtClean="0">
              <a:latin typeface="Century Gothic" pitchFamily="34" charset="0"/>
              <a:cs typeface="Times New Roman" pitchFamily="18" charset="0"/>
              <a:sym typeface="Wingdings 2" pitchFamily="18" charset="2"/>
            </a:rPr>
            <a:t/>
          </a:r>
          <a:br>
            <a:rPr lang="fr-FR" sz="1600" b="1" i="0" smtClean="0">
              <a:latin typeface="Century Gothic" pitchFamily="34" charset="0"/>
              <a:cs typeface="Times New Roman" pitchFamily="18" charset="0"/>
              <a:sym typeface="Wingdings 2" pitchFamily="18" charset="2"/>
            </a:rPr>
          </a:br>
          <a:r>
            <a:rPr lang="fr-FR" sz="1600" b="1" i="0" smtClean="0">
              <a:latin typeface="Century Gothic" pitchFamily="34" charset="0"/>
              <a:cs typeface="Times New Roman" pitchFamily="18" charset="0"/>
              <a:sym typeface="Wingdings 2" pitchFamily="18" charset="2"/>
            </a:rPr>
            <a:t>BTS </a:t>
          </a:r>
          <a:r>
            <a:rPr lang="fr-FR" sz="1600" b="1" i="0" dirty="0" smtClean="0">
              <a:latin typeface="Century Gothic" pitchFamily="34" charset="0"/>
              <a:cs typeface="Times New Roman" pitchFamily="18" charset="0"/>
              <a:sym typeface="Wingdings 2" pitchFamily="18" charset="2"/>
            </a:rPr>
            <a:t>ASSISTANT(E) </a:t>
          </a:r>
          <a:r>
            <a:rPr lang="fr-FR" sz="1600" b="1" i="0" smtClean="0">
              <a:latin typeface="Century Gothic" pitchFamily="34" charset="0"/>
              <a:cs typeface="Times New Roman" pitchFamily="18" charset="0"/>
              <a:sym typeface="Wingdings 2" pitchFamily="18" charset="2"/>
            </a:rPr>
            <a:t>DE GESTION </a:t>
          </a:r>
          <a:r>
            <a:rPr lang="fr-FR" sz="1600" b="1" i="0" dirty="0" smtClean="0">
              <a:latin typeface="Century Gothic" pitchFamily="34" charset="0"/>
              <a:cs typeface="Times New Roman" pitchFamily="18" charset="0"/>
              <a:sym typeface="Wingdings 2" pitchFamily="18" charset="2"/>
            </a:rPr>
            <a:t>PME – PMI</a:t>
          </a:r>
        </a:p>
        <a:p>
          <a:pPr>
            <a:buFont typeface="Wingdings 3" pitchFamily="18" charset="2"/>
            <a:buNone/>
          </a:pPr>
          <a:r>
            <a:rPr lang="fr-FR" sz="1600" b="1" i="0" dirty="0" smtClean="0">
              <a:latin typeface="Century Gothic" pitchFamily="34" charset="0"/>
              <a:cs typeface="Times New Roman" pitchFamily="18" charset="0"/>
              <a:sym typeface="Wingdings 2" pitchFamily="18" charset="2"/>
            </a:rPr>
            <a:t>BTS ASSISTANT(E) DE MANAGER</a:t>
          </a:r>
          <a:endParaRPr lang="fr-FR" sz="1600" b="1" i="0" dirty="0" smtClean="0">
            <a:latin typeface="Century Gothic" pitchFamily="34" charset="0"/>
            <a:cs typeface="Times New Roman" pitchFamily="18" charset="0"/>
            <a:sym typeface="Wingdings 3" pitchFamily="18" charset="2"/>
          </a:endParaRPr>
        </a:p>
        <a:p>
          <a:endParaRPr lang="fr-FR" sz="2200" dirty="0"/>
        </a:p>
      </dgm:t>
    </dgm:pt>
    <dgm:pt modelId="{5C768AEC-10BD-4A02-A02B-2F944AD86F9F}" type="parTrans" cxnId="{561F6957-F464-4CF1-AAA4-974222F24AF3}">
      <dgm:prSet/>
      <dgm:spPr/>
      <dgm:t>
        <a:bodyPr/>
        <a:lstStyle/>
        <a:p>
          <a:endParaRPr lang="fr-FR"/>
        </a:p>
      </dgm:t>
    </dgm:pt>
    <dgm:pt modelId="{25558FAE-C0E9-47F2-8742-D6D7F1DCFFC1}" type="sibTrans" cxnId="{561F6957-F464-4CF1-AAA4-974222F24AF3}">
      <dgm:prSet/>
      <dgm:spPr/>
      <dgm:t>
        <a:bodyPr/>
        <a:lstStyle/>
        <a:p>
          <a:endParaRPr lang="fr-FR"/>
        </a:p>
      </dgm:t>
    </dgm:pt>
    <dgm:pt modelId="{D6A969F2-0D5E-4AA5-B60A-8C7C8D572F5A}">
      <dgm:prSet phldrT="[Texte]" custT="1"/>
      <dgm:spPr/>
      <dgm:t>
        <a:bodyPr/>
        <a:lstStyle/>
        <a:p>
          <a:pPr marL="0" marR="0" indent="0" algn="ctr" defTabSz="914400" eaLnBrk="1" fontAlgn="auto" latinLnBrk="0" hangingPunct="1">
            <a:lnSpc>
              <a:spcPct val="100000"/>
            </a:lnSpc>
            <a:spcBef>
              <a:spcPts val="0"/>
            </a:spcBef>
            <a:spcAft>
              <a:spcPts val="0"/>
            </a:spcAft>
            <a:buClrTx/>
            <a:buSzTx/>
            <a:buFontTx/>
            <a:buNone/>
            <a:tabLst/>
            <a:defRPr/>
          </a:pPr>
          <a:r>
            <a:rPr lang="fr-FR" sz="1600" b="1" dirty="0" smtClean="0">
              <a:latin typeface="Century Gothic" pitchFamily="34" charset="0"/>
              <a:cs typeface="Times New Roman" pitchFamily="18" charset="0"/>
              <a:sym typeface="Wingdings 2" pitchFamily="18" charset="2"/>
            </a:rPr>
            <a:t>BAC + 3  : LICENCE PROFESSIONNELLE</a:t>
          </a:r>
          <a:endParaRPr lang="fr-FR" sz="1600" b="1" dirty="0" smtClean="0">
            <a:latin typeface="Century Gothic" pitchFamily="34" charset="0"/>
            <a:cs typeface="Times New Roman" pitchFamily="18" charset="0"/>
            <a:sym typeface="Wingdings 3" pitchFamily="18" charset="2"/>
          </a:endParaRPr>
        </a:p>
        <a:p>
          <a:pPr defTabSz="1200150">
            <a:lnSpc>
              <a:spcPct val="90000"/>
            </a:lnSpc>
            <a:spcAft>
              <a:spcPct val="35000"/>
            </a:spcAft>
          </a:pPr>
          <a:endParaRPr lang="fr-FR" sz="1600" dirty="0"/>
        </a:p>
      </dgm:t>
    </dgm:pt>
    <dgm:pt modelId="{645AB901-82A7-4F07-B542-501C96F5DA38}" type="parTrans" cxnId="{6FC0C0E1-7747-4EFC-8B87-9E1B9BFA5D4D}">
      <dgm:prSet/>
      <dgm:spPr/>
      <dgm:t>
        <a:bodyPr/>
        <a:lstStyle/>
        <a:p>
          <a:endParaRPr lang="fr-FR"/>
        </a:p>
      </dgm:t>
    </dgm:pt>
    <dgm:pt modelId="{372A19F1-DCD5-49EE-9E09-C21AB97FD442}" type="sibTrans" cxnId="{6FC0C0E1-7747-4EFC-8B87-9E1B9BFA5D4D}">
      <dgm:prSet/>
      <dgm:spPr/>
      <dgm:t>
        <a:bodyPr/>
        <a:lstStyle/>
        <a:p>
          <a:endParaRPr lang="fr-FR"/>
        </a:p>
      </dgm:t>
    </dgm:pt>
    <dgm:pt modelId="{8B6BBD1A-5398-4725-BE87-EE588E115293}" type="pres">
      <dgm:prSet presAssocID="{DC72D9F6-2B12-4F51-A911-CE3AD28EA766}" presName="arrowDiagram" presStyleCnt="0">
        <dgm:presLayoutVars>
          <dgm:chMax val="5"/>
          <dgm:dir/>
          <dgm:resizeHandles val="exact"/>
        </dgm:presLayoutVars>
      </dgm:prSet>
      <dgm:spPr/>
    </dgm:pt>
    <dgm:pt modelId="{2EBE58A4-9493-410F-AFDB-F68CAD9BC955}" type="pres">
      <dgm:prSet presAssocID="{DC72D9F6-2B12-4F51-A911-CE3AD28EA766}" presName="arrow" presStyleLbl="bgShp" presStyleIdx="0" presStyleCnt="1" custAng="21134052" custScaleX="100000" custScaleY="79961" custLinFactNeighborX="3159" custLinFactNeighborY="-10284"/>
      <dgm:spPr/>
    </dgm:pt>
    <dgm:pt modelId="{DF08BDDD-0EAE-431D-A44C-A59F16989DB1}" type="pres">
      <dgm:prSet presAssocID="{DC72D9F6-2B12-4F51-A911-CE3AD28EA766}" presName="arrowDiagram3" presStyleCnt="0"/>
      <dgm:spPr/>
    </dgm:pt>
    <dgm:pt modelId="{855762CD-1BF5-485D-B240-22CA72BF3A50}" type="pres">
      <dgm:prSet presAssocID="{5E18DF18-5D2B-49DE-9953-27DBF5E6E1B6}" presName="bullet3a" presStyleLbl="node1" presStyleIdx="0" presStyleCnt="3" custLinFactNeighborX="-96723" custLinFactNeighborY="37147"/>
      <dgm:spPr/>
    </dgm:pt>
    <dgm:pt modelId="{87B11AFB-E834-4233-914F-44CF88D79362}" type="pres">
      <dgm:prSet presAssocID="{5E18DF18-5D2B-49DE-9953-27DBF5E6E1B6}" presName="textBox3a" presStyleLbl="revTx" presStyleIdx="0" presStyleCnt="3" custScaleX="233042" custScaleY="100598" custLinFactNeighborX="10409" custLinFactNeighborY="-1850">
        <dgm:presLayoutVars>
          <dgm:bulletEnabled val="1"/>
        </dgm:presLayoutVars>
      </dgm:prSet>
      <dgm:spPr/>
      <dgm:t>
        <a:bodyPr/>
        <a:lstStyle/>
        <a:p>
          <a:endParaRPr lang="fr-FR"/>
        </a:p>
      </dgm:t>
    </dgm:pt>
    <dgm:pt modelId="{BA0AB675-2C28-42A4-ACE1-0DD59295CBBC}" type="pres">
      <dgm:prSet presAssocID="{38035DC6-4E36-4AA5-9949-AC74A1E4C3E4}" presName="bullet3b" presStyleLbl="node1" presStyleIdx="1" presStyleCnt="3" custLinFactY="-3492" custLinFactNeighborX="50019" custLinFactNeighborY="-100000"/>
      <dgm:spPr/>
    </dgm:pt>
    <dgm:pt modelId="{F1E87C89-1C43-4896-9277-B378D2BF0A3E}" type="pres">
      <dgm:prSet presAssocID="{38035DC6-4E36-4AA5-9949-AC74A1E4C3E4}" presName="textBox3b" presStyleLbl="revTx" presStyleIdx="1" presStyleCnt="3" custScaleX="165999" custScaleY="100717" custLinFactNeighborX="-5735" custLinFactNeighborY="-5313">
        <dgm:presLayoutVars>
          <dgm:bulletEnabled val="1"/>
        </dgm:presLayoutVars>
      </dgm:prSet>
      <dgm:spPr/>
      <dgm:t>
        <a:bodyPr/>
        <a:lstStyle/>
        <a:p>
          <a:endParaRPr lang="fr-FR"/>
        </a:p>
      </dgm:t>
    </dgm:pt>
    <dgm:pt modelId="{C7795B08-5A82-4711-86C5-A1849AA4BDC3}" type="pres">
      <dgm:prSet presAssocID="{D6A969F2-0D5E-4AA5-B60A-8C7C8D572F5A}" presName="bullet3c" presStyleLbl="node1" presStyleIdx="2" presStyleCnt="3" custLinFactX="100000" custLinFactY="-55889" custLinFactNeighborX="112238" custLinFactNeighborY="-100000"/>
      <dgm:spPr/>
    </dgm:pt>
    <dgm:pt modelId="{D21AD165-2906-48EB-8033-302363A30D98}" type="pres">
      <dgm:prSet presAssocID="{D6A969F2-0D5E-4AA5-B60A-8C7C8D572F5A}" presName="textBox3c" presStyleLbl="revTx" presStyleIdx="2" presStyleCnt="3" custScaleX="139274" custLinFactNeighborX="-4225" custLinFactNeighborY="-13566">
        <dgm:presLayoutVars>
          <dgm:bulletEnabled val="1"/>
        </dgm:presLayoutVars>
      </dgm:prSet>
      <dgm:spPr/>
      <dgm:t>
        <a:bodyPr/>
        <a:lstStyle/>
        <a:p>
          <a:endParaRPr lang="fr-FR"/>
        </a:p>
      </dgm:t>
    </dgm:pt>
  </dgm:ptLst>
  <dgm:cxnLst>
    <dgm:cxn modelId="{6FC0C0E1-7747-4EFC-8B87-9E1B9BFA5D4D}" srcId="{DC72D9F6-2B12-4F51-A911-CE3AD28EA766}" destId="{D6A969F2-0D5E-4AA5-B60A-8C7C8D572F5A}" srcOrd="2" destOrd="0" parTransId="{645AB901-82A7-4F07-B542-501C96F5DA38}" sibTransId="{372A19F1-DCD5-49EE-9E09-C21AB97FD442}"/>
    <dgm:cxn modelId="{39BEFF6E-8BAF-440B-867F-E8EE55BA3A8F}" type="presOf" srcId="{D6A969F2-0D5E-4AA5-B60A-8C7C8D572F5A}" destId="{D21AD165-2906-48EB-8033-302363A30D98}" srcOrd="0" destOrd="0" presId="urn:microsoft.com/office/officeart/2005/8/layout/arrow2"/>
    <dgm:cxn modelId="{96E5B969-6049-4391-988B-0E0EED06E7BF}" type="presOf" srcId="{DC72D9F6-2B12-4F51-A911-CE3AD28EA766}" destId="{8B6BBD1A-5398-4725-BE87-EE588E115293}" srcOrd="0" destOrd="0" presId="urn:microsoft.com/office/officeart/2005/8/layout/arrow2"/>
    <dgm:cxn modelId="{561F6957-F464-4CF1-AAA4-974222F24AF3}" srcId="{DC72D9F6-2B12-4F51-A911-CE3AD28EA766}" destId="{38035DC6-4E36-4AA5-9949-AC74A1E4C3E4}" srcOrd="1" destOrd="0" parTransId="{5C768AEC-10BD-4A02-A02B-2F944AD86F9F}" sibTransId="{25558FAE-C0E9-47F2-8742-D6D7F1DCFFC1}"/>
    <dgm:cxn modelId="{E743C695-9AC9-43DE-B6A5-A162E58E8074}" srcId="{DC72D9F6-2B12-4F51-A911-CE3AD28EA766}" destId="{5E18DF18-5D2B-49DE-9953-27DBF5E6E1B6}" srcOrd="0" destOrd="0" parTransId="{A6743FDE-B7EA-4E5E-A626-50B3ABEAC1FE}" sibTransId="{9E67A0BE-1344-4716-8D3C-6B7D19CBB514}"/>
    <dgm:cxn modelId="{2CBD3AAD-28C3-4B0F-94DA-1F0B6726256C}" type="presOf" srcId="{38035DC6-4E36-4AA5-9949-AC74A1E4C3E4}" destId="{F1E87C89-1C43-4896-9277-B378D2BF0A3E}" srcOrd="0" destOrd="0" presId="urn:microsoft.com/office/officeart/2005/8/layout/arrow2"/>
    <dgm:cxn modelId="{B5A8D0F2-4E5B-47CF-8D42-59F7FD427903}" type="presOf" srcId="{5E18DF18-5D2B-49DE-9953-27DBF5E6E1B6}" destId="{87B11AFB-E834-4233-914F-44CF88D79362}" srcOrd="0" destOrd="0" presId="urn:microsoft.com/office/officeart/2005/8/layout/arrow2"/>
    <dgm:cxn modelId="{4179935E-0C95-4EF3-B5CE-76E9C8E3ED8C}" type="presParOf" srcId="{8B6BBD1A-5398-4725-BE87-EE588E115293}" destId="{2EBE58A4-9493-410F-AFDB-F68CAD9BC955}" srcOrd="0" destOrd="0" presId="urn:microsoft.com/office/officeart/2005/8/layout/arrow2"/>
    <dgm:cxn modelId="{A20481B5-5789-412D-AA92-6B521D2A3BE6}" type="presParOf" srcId="{8B6BBD1A-5398-4725-BE87-EE588E115293}" destId="{DF08BDDD-0EAE-431D-A44C-A59F16989DB1}" srcOrd="1" destOrd="0" presId="urn:microsoft.com/office/officeart/2005/8/layout/arrow2"/>
    <dgm:cxn modelId="{D9FD7356-0CA4-42FF-A262-4DA4CC6081A3}" type="presParOf" srcId="{DF08BDDD-0EAE-431D-A44C-A59F16989DB1}" destId="{855762CD-1BF5-485D-B240-22CA72BF3A50}" srcOrd="0" destOrd="0" presId="urn:microsoft.com/office/officeart/2005/8/layout/arrow2"/>
    <dgm:cxn modelId="{C859B31F-2080-41E9-989D-0E77022F7EB6}" type="presParOf" srcId="{DF08BDDD-0EAE-431D-A44C-A59F16989DB1}" destId="{87B11AFB-E834-4233-914F-44CF88D79362}" srcOrd="1" destOrd="0" presId="urn:microsoft.com/office/officeart/2005/8/layout/arrow2"/>
    <dgm:cxn modelId="{555CF8AE-CD21-4741-B25B-46C4AEF6087D}" type="presParOf" srcId="{DF08BDDD-0EAE-431D-A44C-A59F16989DB1}" destId="{BA0AB675-2C28-42A4-ACE1-0DD59295CBBC}" srcOrd="2" destOrd="0" presId="urn:microsoft.com/office/officeart/2005/8/layout/arrow2"/>
    <dgm:cxn modelId="{9886018A-AAB3-4905-82D4-F2ED8BBD03CC}" type="presParOf" srcId="{DF08BDDD-0EAE-431D-A44C-A59F16989DB1}" destId="{F1E87C89-1C43-4896-9277-B378D2BF0A3E}" srcOrd="3" destOrd="0" presId="urn:microsoft.com/office/officeart/2005/8/layout/arrow2"/>
    <dgm:cxn modelId="{B61D309F-515E-47B1-9826-8055728428DD}" type="presParOf" srcId="{DF08BDDD-0EAE-431D-A44C-A59F16989DB1}" destId="{C7795B08-5A82-4711-86C5-A1849AA4BDC3}" srcOrd="4" destOrd="0" presId="urn:microsoft.com/office/officeart/2005/8/layout/arrow2"/>
    <dgm:cxn modelId="{D7C56C6D-7F9B-4DBD-A443-3FE54FDDE785}" type="presParOf" srcId="{DF08BDDD-0EAE-431D-A44C-A59F16989DB1}" destId="{D21AD165-2906-48EB-8033-302363A30D98}" srcOrd="5" destOrd="0" presId="urn:microsoft.com/office/officeart/2005/8/layout/arrow2"/>
  </dgm:cxnLst>
  <dgm:bg/>
  <dgm:whole/>
</dgm:dataModel>
</file>

<file path=ppt/diagrams/layout1.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2905AEF-C566-4CF9-AFF3-71481346C507}" type="datetimeFigureOut">
              <a:rPr lang="fr-FR" smtClean="0"/>
              <a:pPr/>
              <a:t>13/02/2012</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6F630B6-05F5-444C-A8A3-CD0A0330C7E3}"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21507" name="Espace réservé des commentaires 2"/>
          <p:cNvSpPr>
            <a:spLocks noGrp="1"/>
          </p:cNvSpPr>
          <p:nvPr>
            <p:ph type="body" idx="1"/>
          </p:nvPr>
        </p:nvSpPr>
        <p:spPr bwMode="auto">
          <a:xfrm>
            <a:off x="685480" y="4344607"/>
            <a:ext cx="5487041" cy="4113556"/>
          </a:xfrm>
          <a:noFill/>
        </p:spPr>
        <p:txBody>
          <a:bodyPr wrap="square" lIns="88073" tIns="44036" rIns="88073" bIns="44036" numCol="1" anchor="t" anchorCtr="0" compatLnSpc="1">
            <a:prstTxWarp prst="textNoShape">
              <a:avLst/>
            </a:prstTxWarp>
          </a:bodyPr>
          <a:lstStyle/>
          <a:p>
            <a:pPr eaLnBrk="1" hangingPunct="1">
              <a:spcBef>
                <a:spcPct val="0"/>
              </a:spcBef>
            </a:pPr>
            <a:endParaRPr lang="fr-FR" smtClean="0"/>
          </a:p>
        </p:txBody>
      </p:sp>
      <p:sp>
        <p:nvSpPr>
          <p:cNvPr id="21508" name="Espace réservé du numéro de diapositive 3"/>
          <p:cNvSpPr txBox="1">
            <a:spLocks noGrp="1"/>
          </p:cNvSpPr>
          <p:nvPr/>
        </p:nvSpPr>
        <p:spPr bwMode="auto">
          <a:xfrm>
            <a:off x="3885453" y="8684826"/>
            <a:ext cx="2970946" cy="457711"/>
          </a:xfrm>
          <a:prstGeom prst="rect">
            <a:avLst/>
          </a:prstGeom>
          <a:noFill/>
          <a:ln w="9525">
            <a:noFill/>
            <a:miter lim="800000"/>
            <a:headEnd/>
            <a:tailEnd/>
          </a:ln>
        </p:spPr>
        <p:txBody>
          <a:bodyPr lIns="88073" tIns="44036" rIns="88073" bIns="44036" anchor="b"/>
          <a:lstStyle/>
          <a:p>
            <a:pPr algn="r" defTabSz="952500"/>
            <a:fld id="{4FB17BFE-9D0D-4B2B-B9E1-CACE929F5D8F}" type="slidenum">
              <a:rPr lang="fr-FR" sz="1200">
                <a:latin typeface="Times New Roman" pitchFamily="18" charset="0"/>
              </a:rPr>
              <a:pPr algn="r" defTabSz="952500"/>
              <a:t>3</a:t>
            </a:fld>
            <a:endParaRPr lang="fr-FR" sz="1200">
              <a:latin typeface="Times New Roman"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C6F630B6-05F5-444C-A8A3-CD0A0330C7E3}" type="slidenum">
              <a:rPr lang="fr-FR" smtClean="0"/>
              <a:pPr/>
              <a:t>6</a:t>
            </a:fld>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C6F630B6-05F5-444C-A8A3-CD0A0330C7E3}" type="slidenum">
              <a:rPr lang="fr-FR" smtClean="0"/>
              <a:pPr/>
              <a:t>10</a:t>
            </a:fld>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2000" kern="12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mn-lt"/>
              <a:ea typeface="+mn-ea"/>
              <a:cs typeface="+mn-cs"/>
              <a:sym typeface="Webdings"/>
            </a:endParaRPr>
          </a:p>
        </p:txBody>
      </p:sp>
      <p:sp>
        <p:nvSpPr>
          <p:cNvPr id="4" name="Espace réservé du numéro de diapositive 3"/>
          <p:cNvSpPr>
            <a:spLocks noGrp="1"/>
          </p:cNvSpPr>
          <p:nvPr>
            <p:ph type="sldNum" sz="quarter" idx="10"/>
          </p:nvPr>
        </p:nvSpPr>
        <p:spPr/>
        <p:txBody>
          <a:bodyPr/>
          <a:lstStyle/>
          <a:p>
            <a:fld id="{C6F630B6-05F5-444C-A8A3-CD0A0330C7E3}" type="slidenum">
              <a:rPr lang="fr-FR" smtClean="0"/>
              <a:pPr/>
              <a:t>11</a:t>
            </a:fld>
            <a:endParaRPr 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25603" name="Espace réservé des commentaires 2"/>
          <p:cNvSpPr>
            <a:spLocks noGrp="1"/>
          </p:cNvSpPr>
          <p:nvPr>
            <p:ph type="body" idx="1"/>
          </p:nvPr>
        </p:nvSpPr>
        <p:spPr bwMode="auto">
          <a:xfrm>
            <a:off x="685480" y="4344607"/>
            <a:ext cx="5487041" cy="4113556"/>
          </a:xfrm>
          <a:noFill/>
        </p:spPr>
        <p:txBody>
          <a:bodyPr wrap="square" lIns="88073" tIns="44036" rIns="88073" bIns="44036" numCol="1" anchor="t" anchorCtr="0" compatLnSpc="1">
            <a:prstTxWarp prst="textNoShape">
              <a:avLst/>
            </a:prstTxWarp>
          </a:bodyPr>
          <a:lstStyle/>
          <a:p>
            <a:pPr eaLnBrk="1" hangingPunct="1">
              <a:spcBef>
                <a:spcPct val="0"/>
              </a:spcBef>
            </a:pPr>
            <a:endParaRPr lang="fr-FR" smtClean="0"/>
          </a:p>
        </p:txBody>
      </p:sp>
      <p:sp>
        <p:nvSpPr>
          <p:cNvPr id="25604" name="Espace réservé du numéro de diapositive 3"/>
          <p:cNvSpPr txBox="1">
            <a:spLocks noGrp="1"/>
          </p:cNvSpPr>
          <p:nvPr/>
        </p:nvSpPr>
        <p:spPr bwMode="auto">
          <a:xfrm>
            <a:off x="3885453" y="8684826"/>
            <a:ext cx="2970946" cy="457711"/>
          </a:xfrm>
          <a:prstGeom prst="rect">
            <a:avLst/>
          </a:prstGeom>
          <a:noFill/>
          <a:ln w="9525">
            <a:noFill/>
            <a:miter lim="800000"/>
            <a:headEnd/>
            <a:tailEnd/>
          </a:ln>
        </p:spPr>
        <p:txBody>
          <a:bodyPr lIns="88073" tIns="44036" rIns="88073" bIns="44036" anchor="b"/>
          <a:lstStyle/>
          <a:p>
            <a:pPr algn="r" defTabSz="952500"/>
            <a:fld id="{1B228D5B-5A49-4B1A-9A2A-6FE92DE75853}" type="slidenum">
              <a:rPr lang="fr-FR" sz="1200">
                <a:latin typeface="Times New Roman" pitchFamily="18" charset="0"/>
              </a:rPr>
              <a:pPr algn="r" defTabSz="952500"/>
              <a:t>15</a:t>
            </a:fld>
            <a:endParaRPr lang="fr-FR" sz="1200">
              <a:latin typeface="Times New Roman"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40116146-E40D-4A5A-BBFC-17C4F1A05DE8}" type="datetimeFigureOut">
              <a:rPr lang="fr-FR" smtClean="0"/>
              <a:pPr/>
              <a:t>13/02/2012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467ED31-6628-4596-9D20-14DD0F9DEB14}"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40116146-E40D-4A5A-BBFC-17C4F1A05DE8}" type="datetimeFigureOut">
              <a:rPr lang="fr-FR" smtClean="0"/>
              <a:pPr/>
              <a:t>13/02/2012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467ED31-6628-4596-9D20-14DD0F9DEB14}"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40116146-E40D-4A5A-BBFC-17C4F1A05DE8}" type="datetimeFigureOut">
              <a:rPr lang="fr-FR" smtClean="0"/>
              <a:pPr/>
              <a:t>13/02/2012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467ED31-6628-4596-9D20-14DD0F9DEB14}"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40116146-E40D-4A5A-BBFC-17C4F1A05DE8}" type="datetimeFigureOut">
              <a:rPr lang="fr-FR" smtClean="0"/>
              <a:pPr/>
              <a:t>13/02/2012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467ED31-6628-4596-9D20-14DD0F9DEB14}"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40116146-E40D-4A5A-BBFC-17C4F1A05DE8}" type="datetimeFigureOut">
              <a:rPr lang="fr-FR" smtClean="0"/>
              <a:pPr/>
              <a:t>13/02/2012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467ED31-6628-4596-9D20-14DD0F9DEB14}"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40116146-E40D-4A5A-BBFC-17C4F1A05DE8}" type="datetimeFigureOut">
              <a:rPr lang="fr-FR" smtClean="0"/>
              <a:pPr/>
              <a:t>13/02/2012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467ED31-6628-4596-9D20-14DD0F9DEB14}"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40116146-E40D-4A5A-BBFC-17C4F1A05DE8}" type="datetimeFigureOut">
              <a:rPr lang="fr-FR" smtClean="0"/>
              <a:pPr/>
              <a:t>13/02/2012</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4467ED31-6628-4596-9D20-14DD0F9DEB14}"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40116146-E40D-4A5A-BBFC-17C4F1A05DE8}" type="datetimeFigureOut">
              <a:rPr lang="fr-FR" smtClean="0"/>
              <a:pPr/>
              <a:t>13/02/2012</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4467ED31-6628-4596-9D20-14DD0F9DEB14}"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40116146-E40D-4A5A-BBFC-17C4F1A05DE8}" type="datetimeFigureOut">
              <a:rPr lang="fr-FR" smtClean="0"/>
              <a:pPr/>
              <a:t>13/02/2012</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4467ED31-6628-4596-9D20-14DD0F9DEB14}"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40116146-E40D-4A5A-BBFC-17C4F1A05DE8}" type="datetimeFigureOut">
              <a:rPr lang="fr-FR" smtClean="0"/>
              <a:pPr/>
              <a:t>13/02/2012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467ED31-6628-4596-9D20-14DD0F9DEB14}"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40116146-E40D-4A5A-BBFC-17C4F1A05DE8}" type="datetimeFigureOut">
              <a:rPr lang="fr-FR" smtClean="0"/>
              <a:pPr/>
              <a:t>13/02/2012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467ED31-6628-4596-9D20-14DD0F9DEB14}"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116146-E40D-4A5A-BBFC-17C4F1A05DE8}" type="datetimeFigureOut">
              <a:rPr lang="fr-FR" smtClean="0"/>
              <a:pPr/>
              <a:t>13/02/2012</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67ED31-6628-4596-9D20-14DD0F9DEB14}"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5.xml"/><Relationship Id="rId7" Type="http://schemas.openxmlformats.org/officeDocument/2006/relationships/diagramColors" Target="../diagrams/colors1.xml"/><Relationship Id="rId2" Type="http://schemas.openxmlformats.org/officeDocument/2006/relationships/slideLayout" Target="../slideLayouts/slideLayout7.xml"/><Relationship Id="rId1" Type="http://schemas.openxmlformats.org/officeDocument/2006/relationships/tags" Target="../tags/tag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www.cerpeg.ac-versailles.fr/tice/OpenERP/OpenERP.htm" TargetMode="External"/><Relationship Id="rId2" Type="http://schemas.openxmlformats.org/officeDocument/2006/relationships/slide" Target="slide21.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Layout" Target="../slideLayouts/slideLayout6.xml"/><Relationship Id="rId6" Type="http://schemas.openxmlformats.org/officeDocument/2006/relationships/image" Target="../media/image8.jpeg"/><Relationship Id="rId5" Type="http://schemas.openxmlformats.org/officeDocument/2006/relationships/image" Target="../media/image7.jpeg"/><Relationship Id="rId4" Type="http://schemas.openxmlformats.org/officeDocument/2006/relationships/image" Target="../media/image6.jpeg"/></Relationships>
</file>

<file path=ppt/slides/_rels/slide22.xml.rels><?xml version="1.0" encoding="UTF-8" standalone="yes"?>
<Relationships xmlns="http://schemas.openxmlformats.org/package/2006/relationships"><Relationship Id="rId3" Type="http://schemas.openxmlformats.org/officeDocument/2006/relationships/hyperlink" Target="seminaire%20lille/GUIDE_insertion_entreprise_AGEFA_PME.pdf" TargetMode="External"/><Relationship Id="rId2" Type="http://schemas.openxmlformats.org/officeDocument/2006/relationships/hyperlink" Target="seminaire%20lille/Classe%204.pdf" TargetMode="Externa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tags" Target="../tags/tag1.xml"/><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285720" y="4143380"/>
            <a:ext cx="8643998" cy="250033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4" name="Rectangle 3"/>
          <p:cNvSpPr/>
          <p:nvPr/>
        </p:nvSpPr>
        <p:spPr>
          <a:xfrm>
            <a:off x="285720" y="214290"/>
            <a:ext cx="8643998" cy="4000528"/>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8" name="Rectangle 7"/>
          <p:cNvSpPr/>
          <p:nvPr/>
        </p:nvSpPr>
        <p:spPr>
          <a:xfrm>
            <a:off x="-285784" y="5643578"/>
            <a:ext cx="1818126" cy="1938992"/>
          </a:xfrm>
          <a:prstGeom prst="rect">
            <a:avLst/>
          </a:prstGeom>
          <a:noFill/>
        </p:spPr>
        <p:txBody>
          <a:bodyPr wrap="square" lIns="91440" tIns="45720" rIns="91440" bIns="45720">
            <a:spAutoFit/>
          </a:bodyPr>
          <a:lstStyle/>
          <a:p>
            <a:pPr algn="ctr"/>
            <a:r>
              <a:rPr lang="fr-FR" sz="12000" i="1" dirty="0" smtClean="0">
                <a:ln w="1905"/>
                <a:solidFill>
                  <a:schemeClr val="tx1">
                    <a:lumMod val="75000"/>
                    <a:lumOff val="25000"/>
                  </a:schemeClr>
                </a:solidFill>
                <a:effectLst>
                  <a:innerShdw blurRad="69850" dist="43180" dir="5400000">
                    <a:srgbClr val="000000">
                      <a:alpha val="65000"/>
                    </a:srgbClr>
                  </a:innerShdw>
                </a:effectLst>
                <a:latin typeface="Arial Narrow" pitchFamily="34" charset="0"/>
                <a:ea typeface="Tahoma" pitchFamily="34" charset="0"/>
                <a:cs typeface="Arial" pitchFamily="34" charset="0"/>
              </a:rPr>
              <a:t>“</a:t>
            </a:r>
            <a:endParaRPr lang="fr-FR" sz="12000" i="1" cap="none" spc="0" dirty="0">
              <a:ln w="1905"/>
              <a:solidFill>
                <a:schemeClr val="tx1">
                  <a:lumMod val="75000"/>
                  <a:lumOff val="25000"/>
                </a:schemeClr>
              </a:solidFill>
              <a:effectLst>
                <a:innerShdw blurRad="69850" dist="43180" dir="5400000">
                  <a:srgbClr val="000000">
                    <a:alpha val="65000"/>
                  </a:srgbClr>
                </a:innerShdw>
              </a:effectLst>
              <a:latin typeface="Arial Narrow" pitchFamily="34" charset="0"/>
              <a:ea typeface="Tahoma" pitchFamily="34" charset="0"/>
              <a:cs typeface="Arial" pitchFamily="34" charset="0"/>
            </a:endParaRPr>
          </a:p>
        </p:txBody>
      </p:sp>
      <p:sp>
        <p:nvSpPr>
          <p:cNvPr id="9" name="ZoneTexte 8"/>
          <p:cNvSpPr txBox="1"/>
          <p:nvPr/>
        </p:nvSpPr>
        <p:spPr>
          <a:xfrm>
            <a:off x="2000232" y="3500438"/>
            <a:ext cx="6000792" cy="830997"/>
          </a:xfrm>
          <a:prstGeom prst="rect">
            <a:avLst/>
          </a:prstGeom>
          <a:gradFill>
            <a:gsLst>
              <a:gs pos="0">
                <a:srgbClr val="FFFFFF"/>
              </a:gs>
              <a:gs pos="16000">
                <a:srgbClr val="1F1F1F"/>
              </a:gs>
              <a:gs pos="0">
                <a:srgbClr val="FFFFFF"/>
              </a:gs>
              <a:gs pos="42000">
                <a:srgbClr val="636363"/>
              </a:gs>
              <a:gs pos="53000">
                <a:srgbClr val="CFCFCF"/>
              </a:gs>
              <a:gs pos="66000">
                <a:srgbClr val="CFCFCF"/>
              </a:gs>
              <a:gs pos="75999">
                <a:srgbClr val="1F1F1F"/>
              </a:gs>
              <a:gs pos="78999">
                <a:srgbClr val="FFFFFF"/>
              </a:gs>
              <a:gs pos="100000">
                <a:srgbClr val="7F7F7F"/>
              </a:gs>
            </a:gsLst>
            <a:lin ang="4200000" scaled="0"/>
          </a:gradFill>
        </p:spPr>
        <p:txBody>
          <a:bodyPr wrap="square" rtlCol="0">
            <a:spAutoFit/>
          </a:bodyPr>
          <a:lstStyle/>
          <a:p>
            <a:r>
              <a:rPr lang="fr-FR" sz="4800" b="1" dirty="0" smtClean="0">
                <a:solidFill>
                  <a:srgbClr val="FF0000"/>
                </a:solidFill>
              </a:rPr>
              <a:t>bac professionnel</a:t>
            </a:r>
            <a:endParaRPr lang="fr-FR" sz="4800" b="1" dirty="0">
              <a:solidFill>
                <a:schemeClr val="bg1"/>
              </a:solidFill>
            </a:endParaRPr>
          </a:p>
        </p:txBody>
      </p:sp>
      <p:sp>
        <p:nvSpPr>
          <p:cNvPr id="10" name="ZoneTexte 9"/>
          <p:cNvSpPr txBox="1"/>
          <p:nvPr/>
        </p:nvSpPr>
        <p:spPr>
          <a:xfrm>
            <a:off x="2000232" y="4214818"/>
            <a:ext cx="6000792" cy="692497"/>
          </a:xfrm>
          <a:prstGeom prst="rect">
            <a:avLst/>
          </a:prstGeom>
          <a:solidFill>
            <a:schemeClr val="accent1">
              <a:lumMod val="75000"/>
            </a:schemeClr>
          </a:solidFill>
        </p:spPr>
        <p:txBody>
          <a:bodyPr wrap="square" rtlCol="0">
            <a:spAutoFit/>
          </a:bodyPr>
          <a:lstStyle/>
          <a:p>
            <a:r>
              <a:rPr lang="fr-FR" sz="3900" dirty="0" smtClean="0">
                <a:solidFill>
                  <a:schemeClr val="bg1"/>
                </a:solidFill>
              </a:rPr>
              <a:t>Gestion-Administration</a:t>
            </a:r>
            <a:endParaRPr lang="fr-FR" sz="3900" dirty="0">
              <a:solidFill>
                <a:schemeClr val="bg1"/>
              </a:solidFill>
            </a:endParaRPr>
          </a:p>
        </p:txBody>
      </p:sp>
      <p:pic>
        <p:nvPicPr>
          <p:cNvPr id="1026" name="Picture 2"/>
          <p:cNvPicPr>
            <a:picLocks noChangeAspect="1" noChangeArrowheads="1"/>
          </p:cNvPicPr>
          <p:nvPr/>
        </p:nvPicPr>
        <p:blipFill>
          <a:blip r:embed="rId2"/>
          <a:srcRect/>
          <a:stretch>
            <a:fillRect/>
          </a:stretch>
        </p:blipFill>
        <p:spPr bwMode="auto">
          <a:xfrm>
            <a:off x="2000232" y="1714488"/>
            <a:ext cx="1741726" cy="1143008"/>
          </a:xfrm>
          <a:prstGeom prst="rect">
            <a:avLst/>
          </a:prstGeom>
          <a:noFill/>
          <a:ln w="9525">
            <a:noFill/>
            <a:miter lim="800000"/>
            <a:headEnd/>
            <a:tailEnd/>
          </a:ln>
          <a:effectLst/>
        </p:spPr>
      </p:pic>
      <p:pic>
        <p:nvPicPr>
          <p:cNvPr id="1031" name="Picture 7"/>
          <p:cNvPicPr>
            <a:picLocks noChangeAspect="1" noChangeArrowheads="1"/>
          </p:cNvPicPr>
          <p:nvPr/>
        </p:nvPicPr>
        <p:blipFill>
          <a:blip r:embed="rId3"/>
          <a:srcRect/>
          <a:stretch>
            <a:fillRect/>
          </a:stretch>
        </p:blipFill>
        <p:spPr bwMode="auto">
          <a:xfrm>
            <a:off x="7286644" y="5857892"/>
            <a:ext cx="1143008" cy="653147"/>
          </a:xfrm>
          <a:prstGeom prst="rect">
            <a:avLst/>
          </a:prstGeom>
          <a:noFill/>
          <a:ln w="9525">
            <a:noFill/>
            <a:miter lim="800000"/>
            <a:headEnd/>
            <a:tailEnd/>
          </a:ln>
        </p:spPr>
      </p:pic>
      <p:sp>
        <p:nvSpPr>
          <p:cNvPr id="15" name="ZoneTexte 14"/>
          <p:cNvSpPr txBox="1"/>
          <p:nvPr/>
        </p:nvSpPr>
        <p:spPr>
          <a:xfrm>
            <a:off x="2285984" y="2928934"/>
            <a:ext cx="1071570" cy="584775"/>
          </a:xfrm>
          <a:prstGeom prst="rect">
            <a:avLst/>
          </a:prstGeom>
          <a:noFill/>
        </p:spPr>
        <p:txBody>
          <a:bodyPr wrap="square" rtlCol="0">
            <a:spAutoFit/>
          </a:bodyPr>
          <a:lstStyle/>
          <a:p>
            <a:pPr algn="ctr"/>
            <a:r>
              <a:rPr lang="fr-FR" sz="3200" b="1" dirty="0" smtClean="0">
                <a:solidFill>
                  <a:srgbClr val="FF0000"/>
                </a:solidFill>
              </a:rPr>
              <a:t>2012</a:t>
            </a:r>
            <a:endParaRPr lang="fr-FR" sz="3200" b="1" dirty="0">
              <a:solidFill>
                <a:srgbClr val="FF0000"/>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28596" y="1500174"/>
            <a:ext cx="8229600" cy="5072098"/>
          </a:xfrm>
          <a:solidFill>
            <a:schemeClr val="bg2">
              <a:lumMod val="90000"/>
            </a:schemeClr>
          </a:solidFill>
          <a:ln>
            <a:noFill/>
          </a:ln>
        </p:spPr>
        <p:style>
          <a:lnRef idx="1">
            <a:schemeClr val="dk1"/>
          </a:lnRef>
          <a:fillRef idx="2">
            <a:schemeClr val="dk1"/>
          </a:fillRef>
          <a:effectRef idx="1">
            <a:schemeClr val="dk1"/>
          </a:effectRef>
          <a:fontRef idx="minor">
            <a:schemeClr val="dk1"/>
          </a:fontRef>
        </p:style>
        <p:txBody>
          <a:bodyPr>
            <a:normAutofit/>
            <a:scene3d>
              <a:camera prst="orthographicFront"/>
              <a:lightRig rig="threePt" dir="t"/>
            </a:scene3d>
            <a:sp3d extrusionH="57150">
              <a:bevelT w="38100" h="38100"/>
            </a:sp3d>
          </a:bodyPr>
          <a:lstStyle/>
          <a:p>
            <a:pPr algn="just">
              <a:spcBef>
                <a:spcPts val="0"/>
              </a:spcBef>
              <a:buNone/>
            </a:pPr>
            <a:r>
              <a:rPr lang="fr-FR" sz="900" dirty="0" smtClean="0"/>
              <a:t>    </a:t>
            </a:r>
            <a:endParaRPr lang="fr-FR" sz="2200" dirty="0" smtClean="0"/>
          </a:p>
          <a:p>
            <a:pPr algn="ctr">
              <a:buNone/>
            </a:pPr>
            <a:r>
              <a:rPr lang="fr-FR" sz="2200" b="1" dirty="0" smtClean="0"/>
              <a:t>Un référentiel lisible, cohérent et pragmatique</a:t>
            </a:r>
          </a:p>
          <a:p>
            <a:pPr algn="ctr">
              <a:buNone/>
            </a:pPr>
            <a:endParaRPr lang="fr-FR" sz="1400" dirty="0" smtClean="0">
              <a:solidFill>
                <a:schemeClr val="tx1"/>
              </a:solidFill>
            </a:endParaRPr>
          </a:p>
          <a:p>
            <a:pPr algn="just">
              <a:buNone/>
            </a:pPr>
            <a:r>
              <a:rPr lang="fr-FR" sz="2200" dirty="0" smtClean="0"/>
              <a:t>	</a:t>
            </a:r>
            <a:r>
              <a:rPr lang="fr-FR" sz="2000" dirty="0" smtClean="0">
                <a:solidFill>
                  <a:srgbClr val="C00000"/>
                </a:solidFill>
                <a:sym typeface="Webdings"/>
              </a:rPr>
              <a:t> </a:t>
            </a:r>
            <a:r>
              <a:rPr lang="fr-FR" sz="2000" dirty="0" smtClean="0">
                <a:solidFill>
                  <a:schemeClr val="tx1"/>
                </a:solidFill>
                <a:sym typeface="Webdings"/>
              </a:rPr>
              <a:t>un répertoire de </a:t>
            </a:r>
            <a:r>
              <a:rPr lang="fr-FR" sz="2000" b="1" dirty="0" smtClean="0">
                <a:solidFill>
                  <a:srgbClr val="C00000"/>
                </a:solidFill>
                <a:sym typeface="Webdings"/>
              </a:rPr>
              <a:t>55 situations professionnelles</a:t>
            </a:r>
            <a:r>
              <a:rPr lang="fr-FR" sz="2000" b="1" dirty="0" smtClean="0">
                <a:solidFill>
                  <a:schemeClr val="tx1"/>
                </a:solidFill>
                <a:sym typeface="Webdings"/>
              </a:rPr>
              <a:t> </a:t>
            </a:r>
            <a:r>
              <a:rPr lang="fr-FR" sz="2000" dirty="0" smtClean="0">
                <a:solidFill>
                  <a:schemeClr val="tx1"/>
                </a:solidFill>
                <a:sym typeface="Webdings"/>
              </a:rPr>
              <a:t>organisées en 4 pôles</a:t>
            </a:r>
            <a:endParaRPr lang="fr-FR" sz="2000" dirty="0" smtClean="0">
              <a:solidFill>
                <a:srgbClr val="C00000"/>
              </a:solidFill>
              <a:sym typeface="Webdings"/>
            </a:endParaRPr>
          </a:p>
          <a:p>
            <a:pPr algn="just">
              <a:buNone/>
            </a:pPr>
            <a:r>
              <a:rPr lang="fr-FR" sz="2000" dirty="0" smtClean="0">
                <a:solidFill>
                  <a:schemeClr val="tx1"/>
                </a:solidFill>
                <a:sym typeface="Webdings"/>
              </a:rPr>
              <a:t>	</a:t>
            </a:r>
            <a:r>
              <a:rPr lang="fr-FR" sz="2000" dirty="0" smtClean="0">
                <a:solidFill>
                  <a:srgbClr val="C00000"/>
                </a:solidFill>
                <a:sym typeface="Webdings"/>
              </a:rPr>
              <a:t> </a:t>
            </a:r>
            <a:r>
              <a:rPr lang="fr-FR" sz="2000" dirty="0" smtClean="0">
                <a:solidFill>
                  <a:schemeClr val="tx1"/>
                </a:solidFill>
                <a:sym typeface="Webdings"/>
              </a:rPr>
              <a:t>à chaque pôle correspond une unité certificative</a:t>
            </a:r>
          </a:p>
          <a:p>
            <a:pPr algn="just">
              <a:buNone/>
            </a:pPr>
            <a:r>
              <a:rPr lang="fr-FR" sz="2000" dirty="0" smtClean="0">
                <a:solidFill>
                  <a:schemeClr val="tx1"/>
                </a:solidFill>
                <a:sym typeface="Webdings"/>
              </a:rPr>
              <a:t>	</a:t>
            </a:r>
            <a:r>
              <a:rPr lang="fr-FR" sz="2000" dirty="0" smtClean="0">
                <a:solidFill>
                  <a:srgbClr val="C00000"/>
                </a:solidFill>
                <a:sym typeface="Webdings"/>
              </a:rPr>
              <a:t> </a:t>
            </a:r>
            <a:r>
              <a:rPr lang="fr-FR" sz="2000" dirty="0" smtClean="0">
                <a:solidFill>
                  <a:schemeClr val="tx1"/>
                </a:solidFill>
                <a:sym typeface="Webdings"/>
              </a:rPr>
              <a:t>une entrée pragmatique par les situations avec données contextuelles, savoirs associés </a:t>
            </a:r>
            <a:r>
              <a:rPr lang="fr-FR" sz="2000" b="1" dirty="0" smtClean="0">
                <a:solidFill>
                  <a:srgbClr val="C00000"/>
                </a:solidFill>
                <a:sym typeface="Webdings"/>
              </a:rPr>
              <a:t>justes nécessaires </a:t>
            </a:r>
            <a:r>
              <a:rPr lang="fr-FR" sz="2000" dirty="0" smtClean="0">
                <a:solidFill>
                  <a:schemeClr val="tx1"/>
                </a:solidFill>
                <a:sym typeface="Webdings"/>
              </a:rPr>
              <a:t>et résultats attendus</a:t>
            </a:r>
            <a:endParaRPr lang="fr-FR" sz="2000" dirty="0" smtClean="0">
              <a:ln w="18415" cmpd="sng">
                <a:solidFill>
                  <a:srgbClr val="FFFFFF"/>
                </a:solidFill>
                <a:prstDash val="solid"/>
              </a:ln>
              <a:solidFill>
                <a:srgbClr val="FFFFFF"/>
              </a:solidFill>
              <a:effectLst>
                <a:outerShdw blurRad="63500" dir="3600000" algn="tl" rotWithShape="0">
                  <a:srgbClr val="000000">
                    <a:alpha val="70000"/>
                  </a:srgbClr>
                </a:outerShdw>
              </a:effectLst>
              <a:sym typeface="Webdings"/>
            </a:endParaRPr>
          </a:p>
          <a:p>
            <a:pPr algn="just">
              <a:buNone/>
            </a:pPr>
            <a:r>
              <a:rPr lang="fr-FR" sz="2000" dirty="0" smtClean="0">
                <a:ln w="18415" cmpd="sng">
                  <a:solidFill>
                    <a:srgbClr val="FFFFFF"/>
                  </a:solidFill>
                  <a:prstDash val="solid"/>
                </a:ln>
                <a:solidFill>
                  <a:srgbClr val="FFFFFF"/>
                </a:solidFill>
                <a:effectLst>
                  <a:outerShdw blurRad="63500" dir="3600000" algn="tl" rotWithShape="0">
                    <a:srgbClr val="000000">
                      <a:alpha val="70000"/>
                    </a:srgbClr>
                  </a:outerShdw>
                </a:effectLst>
                <a:sym typeface="Webdings"/>
              </a:rPr>
              <a:t>	</a:t>
            </a:r>
            <a:r>
              <a:rPr lang="fr-FR" sz="2000" dirty="0" smtClean="0">
                <a:solidFill>
                  <a:srgbClr val="C00000"/>
                </a:solidFill>
                <a:sym typeface="Webdings"/>
              </a:rPr>
              <a:t></a:t>
            </a:r>
            <a:r>
              <a:rPr lang="fr-FR" sz="2000" dirty="0" smtClean="0">
                <a:ln w="18415" cmpd="sng">
                  <a:solidFill>
                    <a:srgbClr val="FFFFFF"/>
                  </a:solidFill>
                  <a:prstDash val="solid"/>
                </a:ln>
                <a:solidFill>
                  <a:srgbClr val="FFFFFF"/>
                </a:solidFill>
                <a:effectLst>
                  <a:outerShdw blurRad="63500" dir="3600000" algn="tl" rotWithShape="0">
                    <a:srgbClr val="000000">
                      <a:alpha val="70000"/>
                    </a:srgbClr>
                  </a:outerShdw>
                </a:effectLst>
                <a:sym typeface="Webdings"/>
              </a:rPr>
              <a:t> </a:t>
            </a:r>
            <a:r>
              <a:rPr lang="fr-FR" sz="2000" dirty="0" smtClean="0">
                <a:solidFill>
                  <a:schemeClr val="tx1"/>
                </a:solidFill>
                <a:sym typeface="Webdings"/>
              </a:rPr>
              <a:t>la compétence émerge des savoirs en acte, elle est </a:t>
            </a:r>
            <a:r>
              <a:rPr lang="fr-FR" sz="2000" b="1" dirty="0" smtClean="0">
                <a:solidFill>
                  <a:srgbClr val="C00000"/>
                </a:solidFill>
                <a:sym typeface="Webdings"/>
              </a:rPr>
              <a:t>située</a:t>
            </a:r>
          </a:p>
        </p:txBody>
      </p:sp>
      <p:sp>
        <p:nvSpPr>
          <p:cNvPr id="4" name="ZoneTexte 3"/>
          <p:cNvSpPr txBox="1"/>
          <p:nvPr/>
        </p:nvSpPr>
        <p:spPr>
          <a:xfrm>
            <a:off x="214282" y="210901"/>
            <a:ext cx="8786874" cy="646331"/>
          </a:xfrm>
          <a:prstGeom prst="rect">
            <a:avLst/>
          </a:prstGeom>
          <a:gradFill>
            <a:gsLst>
              <a:gs pos="0">
                <a:srgbClr val="000000"/>
              </a:gs>
              <a:gs pos="39999">
                <a:srgbClr val="0A128C"/>
              </a:gs>
              <a:gs pos="70000">
                <a:srgbClr val="181CC7"/>
              </a:gs>
              <a:gs pos="88000">
                <a:srgbClr val="7005D4"/>
              </a:gs>
              <a:gs pos="100000">
                <a:srgbClr val="8C3D91"/>
              </a:gs>
            </a:gsLst>
            <a:lin ang="4200000" scaled="0"/>
          </a:gradFill>
        </p:spPr>
        <p:txBody>
          <a:bodyPr wrap="square" rtlCol="0">
            <a:spAutoFit/>
          </a:bodyPr>
          <a:lstStyle/>
          <a:p>
            <a:pPr algn="ctr"/>
            <a:r>
              <a:rPr lang="fr-FR" sz="3600" b="1" dirty="0" smtClean="0">
                <a:solidFill>
                  <a:srgbClr val="33CC33"/>
                </a:solidFill>
              </a:rPr>
              <a:t>Le nouveau baccalauréat</a:t>
            </a:r>
            <a:endParaRPr lang="fr-FR" sz="3600" dirty="0">
              <a:solidFill>
                <a:schemeClr val="bg1"/>
              </a:solidFill>
            </a:endParaRPr>
          </a:p>
        </p:txBody>
      </p:sp>
      <p:sp>
        <p:nvSpPr>
          <p:cNvPr id="5" name="ZoneTexte 4"/>
          <p:cNvSpPr txBox="1"/>
          <p:nvPr/>
        </p:nvSpPr>
        <p:spPr>
          <a:xfrm>
            <a:off x="214282" y="857232"/>
            <a:ext cx="8786874" cy="461665"/>
          </a:xfrm>
          <a:prstGeom prst="rect">
            <a:avLst/>
          </a:prstGeom>
          <a:solidFill>
            <a:srgbClr val="C00000"/>
          </a:solidFill>
        </p:spPr>
        <p:txBody>
          <a:bodyPr wrap="square" rtlCol="0">
            <a:spAutoFit/>
          </a:bodyPr>
          <a:lstStyle/>
          <a:p>
            <a:pPr algn="ctr"/>
            <a:r>
              <a:rPr lang="fr-FR" sz="2400" dirty="0" smtClean="0">
                <a:solidFill>
                  <a:schemeClr val="bg1"/>
                </a:solidFill>
                <a:latin typeface="Century Gothic" pitchFamily="34" charset="0"/>
              </a:rPr>
              <a:t>Les clés de lecture du référentiel</a:t>
            </a:r>
            <a:endParaRPr lang="fr-FR" sz="2400" b="1" dirty="0">
              <a:solidFill>
                <a:schemeClr val="bg1"/>
              </a:solidFill>
              <a:latin typeface="Century Gothic" pitchFamily="34" charset="0"/>
            </a:endParaRPr>
          </a:p>
        </p:txBody>
      </p:sp>
      <p:pic>
        <p:nvPicPr>
          <p:cNvPr id="6" name="Picture 2"/>
          <p:cNvPicPr>
            <a:picLocks noChangeAspect="1" noChangeArrowheads="1"/>
          </p:cNvPicPr>
          <p:nvPr/>
        </p:nvPicPr>
        <p:blipFill>
          <a:blip r:embed="rId3"/>
          <a:srcRect/>
          <a:stretch>
            <a:fillRect/>
          </a:stretch>
        </p:blipFill>
        <p:spPr bwMode="auto">
          <a:xfrm>
            <a:off x="642910" y="428604"/>
            <a:ext cx="1074972" cy="705450"/>
          </a:xfrm>
          <a:prstGeom prst="rect">
            <a:avLst/>
          </a:prstGeom>
          <a:noFill/>
          <a:ln w="9525">
            <a:noFill/>
            <a:miter lim="800000"/>
            <a:headEnd/>
            <a:tailEnd/>
          </a:ln>
          <a:effectLst/>
        </p:spPr>
      </p:pic>
      <p:pic>
        <p:nvPicPr>
          <p:cNvPr id="19458" name="Picture 2"/>
          <p:cNvPicPr>
            <a:picLocks noChangeAspect="1" noChangeArrowheads="1"/>
          </p:cNvPicPr>
          <p:nvPr/>
        </p:nvPicPr>
        <p:blipFill>
          <a:blip r:embed="rId4"/>
          <a:srcRect/>
          <a:stretch>
            <a:fillRect/>
          </a:stretch>
        </p:blipFill>
        <p:spPr bwMode="auto">
          <a:xfrm>
            <a:off x="1071538" y="4286256"/>
            <a:ext cx="6948506" cy="212298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857364"/>
            <a:ext cx="8229600" cy="4268799"/>
          </a:xfrm>
          <a:solidFill>
            <a:schemeClr val="bg2">
              <a:lumMod val="90000"/>
            </a:schemeClr>
          </a:solidFill>
          <a:ln>
            <a:noFill/>
          </a:ln>
        </p:spPr>
        <p:style>
          <a:lnRef idx="1">
            <a:schemeClr val="dk1"/>
          </a:lnRef>
          <a:fillRef idx="2">
            <a:schemeClr val="dk1"/>
          </a:fillRef>
          <a:effectRef idx="1">
            <a:schemeClr val="dk1"/>
          </a:effectRef>
          <a:fontRef idx="minor">
            <a:schemeClr val="dk1"/>
          </a:fontRef>
        </p:style>
        <p:txBody>
          <a:bodyPr>
            <a:normAutofit/>
            <a:scene3d>
              <a:camera prst="orthographicFront"/>
              <a:lightRig rig="threePt" dir="t"/>
            </a:scene3d>
            <a:sp3d extrusionH="57150">
              <a:bevelT w="38100" h="38100"/>
            </a:sp3d>
          </a:bodyPr>
          <a:lstStyle/>
          <a:p>
            <a:pPr algn="just">
              <a:spcBef>
                <a:spcPts val="0"/>
              </a:spcBef>
              <a:buNone/>
            </a:pPr>
            <a:r>
              <a:rPr lang="fr-FR" sz="900" dirty="0" smtClean="0"/>
              <a:t>    		</a:t>
            </a:r>
          </a:p>
          <a:p>
            <a:pPr algn="just">
              <a:spcBef>
                <a:spcPts val="0"/>
              </a:spcBef>
              <a:buNone/>
            </a:pPr>
            <a:r>
              <a:rPr lang="fr-FR" sz="900" b="1" dirty="0" smtClean="0"/>
              <a:t>		</a:t>
            </a:r>
          </a:p>
          <a:p>
            <a:pPr algn="just">
              <a:spcBef>
                <a:spcPts val="0"/>
              </a:spcBef>
              <a:buNone/>
            </a:pPr>
            <a:r>
              <a:rPr lang="fr-FR" sz="900" b="1" dirty="0" smtClean="0"/>
              <a:t>		</a:t>
            </a:r>
            <a:r>
              <a:rPr lang="fr-FR" sz="2000" b="1" dirty="0" smtClean="0"/>
              <a:t>Pôle 1 Gestion administrative des relations externes </a:t>
            </a:r>
          </a:p>
          <a:p>
            <a:pPr lvl="2">
              <a:buNone/>
            </a:pPr>
            <a:r>
              <a:rPr lang="fr-FR" sz="2000" i="1" dirty="0" smtClean="0">
                <a:solidFill>
                  <a:srgbClr val="C00000"/>
                </a:solidFill>
                <a:sym typeface="Wingdings"/>
              </a:rPr>
              <a:t> </a:t>
            </a:r>
            <a:r>
              <a:rPr lang="fr-FR" sz="2000" i="1" dirty="0" smtClean="0">
                <a:solidFill>
                  <a:srgbClr val="C00000"/>
                </a:solidFill>
              </a:rPr>
              <a:t>Aptitude générale à maintenir la relation avec des tiers</a:t>
            </a:r>
          </a:p>
          <a:p>
            <a:pPr lvl="2">
              <a:spcBef>
                <a:spcPts val="1800"/>
              </a:spcBef>
              <a:buNone/>
            </a:pPr>
            <a:r>
              <a:rPr lang="fr-FR" sz="2000" b="1" dirty="0" smtClean="0"/>
              <a:t>Pôle 2 Gestion administrative des relations avec le personnel </a:t>
            </a:r>
            <a:r>
              <a:rPr lang="fr-FR" sz="2000" dirty="0" smtClean="0"/>
              <a:t> </a:t>
            </a:r>
          </a:p>
          <a:p>
            <a:pPr lvl="2">
              <a:buNone/>
            </a:pPr>
            <a:r>
              <a:rPr lang="fr-FR" sz="2000" i="1" dirty="0" smtClean="0">
                <a:solidFill>
                  <a:srgbClr val="C00000"/>
                </a:solidFill>
                <a:sym typeface="Wingdings"/>
              </a:rPr>
              <a:t> </a:t>
            </a:r>
            <a:r>
              <a:rPr lang="fr-FR" sz="2000" i="1" dirty="0" smtClean="0">
                <a:solidFill>
                  <a:srgbClr val="C00000"/>
                </a:solidFill>
              </a:rPr>
              <a:t>Aptitude générale à renforcer les liens sociaux</a:t>
            </a:r>
          </a:p>
          <a:p>
            <a:pPr lvl="2">
              <a:spcBef>
                <a:spcPts val="1800"/>
              </a:spcBef>
              <a:buNone/>
            </a:pPr>
            <a:r>
              <a:rPr lang="fr-FR" sz="2000" b="1" dirty="0" smtClean="0"/>
              <a:t>Pôle 3 Gestion administrative interne</a:t>
            </a:r>
          </a:p>
          <a:p>
            <a:pPr lvl="2">
              <a:buNone/>
            </a:pPr>
            <a:r>
              <a:rPr lang="fr-FR" sz="2000" i="1" dirty="0" smtClean="0">
                <a:solidFill>
                  <a:srgbClr val="C00000"/>
                </a:solidFill>
                <a:sym typeface="Wingdings"/>
              </a:rPr>
              <a:t> </a:t>
            </a:r>
            <a:r>
              <a:rPr lang="fr-FR" sz="2000" i="1" dirty="0" smtClean="0">
                <a:solidFill>
                  <a:srgbClr val="C00000"/>
                </a:solidFill>
              </a:rPr>
              <a:t>Aptitude générale à améliorer la productivité administrative</a:t>
            </a:r>
          </a:p>
          <a:p>
            <a:pPr lvl="2">
              <a:spcBef>
                <a:spcPts val="1800"/>
              </a:spcBef>
              <a:buNone/>
            </a:pPr>
            <a:r>
              <a:rPr lang="fr-FR" sz="2000" b="1" dirty="0" smtClean="0"/>
              <a:t>Pôle 4 Gestion administrative des projets</a:t>
            </a:r>
          </a:p>
          <a:p>
            <a:pPr lvl="2">
              <a:buNone/>
            </a:pPr>
            <a:r>
              <a:rPr lang="fr-FR" sz="2000" i="1" dirty="0" smtClean="0">
                <a:solidFill>
                  <a:srgbClr val="C00000"/>
                </a:solidFill>
                <a:sym typeface="Wingdings"/>
              </a:rPr>
              <a:t> Aptitude générale à accompagner des projets</a:t>
            </a:r>
          </a:p>
        </p:txBody>
      </p:sp>
      <p:sp>
        <p:nvSpPr>
          <p:cNvPr id="4" name="ZoneTexte 3"/>
          <p:cNvSpPr txBox="1"/>
          <p:nvPr/>
        </p:nvSpPr>
        <p:spPr>
          <a:xfrm>
            <a:off x="214282" y="210901"/>
            <a:ext cx="8786874" cy="646331"/>
          </a:xfrm>
          <a:prstGeom prst="rect">
            <a:avLst/>
          </a:prstGeom>
          <a:gradFill>
            <a:gsLst>
              <a:gs pos="0">
                <a:srgbClr val="000000"/>
              </a:gs>
              <a:gs pos="39999">
                <a:srgbClr val="0A128C"/>
              </a:gs>
              <a:gs pos="70000">
                <a:srgbClr val="181CC7"/>
              </a:gs>
              <a:gs pos="88000">
                <a:srgbClr val="7005D4"/>
              </a:gs>
              <a:gs pos="100000">
                <a:srgbClr val="8C3D91"/>
              </a:gs>
            </a:gsLst>
            <a:lin ang="4200000" scaled="0"/>
          </a:gradFill>
        </p:spPr>
        <p:txBody>
          <a:bodyPr wrap="square" rtlCol="0">
            <a:spAutoFit/>
          </a:bodyPr>
          <a:lstStyle/>
          <a:p>
            <a:pPr algn="ctr"/>
            <a:r>
              <a:rPr lang="fr-FR" sz="3600" b="1" dirty="0" smtClean="0">
                <a:solidFill>
                  <a:srgbClr val="33CC33"/>
                </a:solidFill>
              </a:rPr>
              <a:t>Le nouveau baccalauréat</a:t>
            </a:r>
            <a:endParaRPr lang="fr-FR" sz="3600" dirty="0">
              <a:solidFill>
                <a:schemeClr val="bg1"/>
              </a:solidFill>
            </a:endParaRPr>
          </a:p>
        </p:txBody>
      </p:sp>
      <p:sp>
        <p:nvSpPr>
          <p:cNvPr id="5" name="ZoneTexte 4"/>
          <p:cNvSpPr txBox="1"/>
          <p:nvPr/>
        </p:nvSpPr>
        <p:spPr>
          <a:xfrm>
            <a:off x="214282" y="857232"/>
            <a:ext cx="8786874" cy="461665"/>
          </a:xfrm>
          <a:prstGeom prst="rect">
            <a:avLst/>
          </a:prstGeom>
          <a:solidFill>
            <a:srgbClr val="C00000"/>
          </a:solidFill>
        </p:spPr>
        <p:txBody>
          <a:bodyPr wrap="square" rtlCol="0">
            <a:spAutoFit/>
          </a:bodyPr>
          <a:lstStyle/>
          <a:p>
            <a:pPr algn="ctr"/>
            <a:r>
              <a:rPr lang="fr-FR" sz="2400" dirty="0" smtClean="0">
                <a:solidFill>
                  <a:schemeClr val="bg1"/>
                </a:solidFill>
                <a:latin typeface="Century Gothic" pitchFamily="34" charset="0"/>
              </a:rPr>
              <a:t>Les clés de lecture du référentiel</a:t>
            </a:r>
            <a:endParaRPr lang="fr-FR" sz="2400" b="1" dirty="0">
              <a:solidFill>
                <a:schemeClr val="bg1"/>
              </a:solidFill>
              <a:latin typeface="Century Gothic" pitchFamily="34" charset="0"/>
            </a:endParaRPr>
          </a:p>
        </p:txBody>
      </p:sp>
      <p:pic>
        <p:nvPicPr>
          <p:cNvPr id="6" name="Picture 2"/>
          <p:cNvPicPr>
            <a:picLocks noChangeAspect="1" noChangeArrowheads="1"/>
          </p:cNvPicPr>
          <p:nvPr/>
        </p:nvPicPr>
        <p:blipFill>
          <a:blip r:embed="rId3"/>
          <a:srcRect/>
          <a:stretch>
            <a:fillRect/>
          </a:stretch>
        </p:blipFill>
        <p:spPr bwMode="auto">
          <a:xfrm>
            <a:off x="642910" y="428604"/>
            <a:ext cx="1074972" cy="70545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857364"/>
            <a:ext cx="8229600" cy="4268799"/>
          </a:xfrm>
          <a:solidFill>
            <a:schemeClr val="bg2">
              <a:lumMod val="90000"/>
            </a:schemeClr>
          </a:solidFill>
          <a:ln>
            <a:noFill/>
          </a:ln>
        </p:spPr>
        <p:style>
          <a:lnRef idx="1">
            <a:schemeClr val="dk1"/>
          </a:lnRef>
          <a:fillRef idx="2">
            <a:schemeClr val="dk1"/>
          </a:fillRef>
          <a:effectRef idx="1">
            <a:schemeClr val="dk1"/>
          </a:effectRef>
          <a:fontRef idx="minor">
            <a:schemeClr val="dk1"/>
          </a:fontRef>
        </p:style>
        <p:txBody>
          <a:bodyPr>
            <a:normAutofit/>
          </a:bodyPr>
          <a:lstStyle/>
          <a:p>
            <a:pPr algn="just">
              <a:spcBef>
                <a:spcPts val="0"/>
              </a:spcBef>
              <a:buNone/>
            </a:pPr>
            <a:r>
              <a:rPr lang="fr-FR" sz="900" dirty="0" smtClean="0"/>
              <a:t>    </a:t>
            </a:r>
          </a:p>
          <a:p>
            <a:pPr algn="just">
              <a:buNone/>
            </a:pPr>
            <a:r>
              <a:rPr lang="fr-FR" sz="2200" dirty="0" smtClean="0"/>
              <a:t>	</a:t>
            </a:r>
          </a:p>
          <a:p>
            <a:pPr algn="just">
              <a:buNone/>
            </a:pPr>
            <a:r>
              <a:rPr lang="fr-FR" sz="2200" dirty="0" smtClean="0"/>
              <a:t>	</a:t>
            </a:r>
          </a:p>
          <a:p>
            <a:pPr algn="just">
              <a:buNone/>
            </a:pPr>
            <a:r>
              <a:rPr lang="fr-FR" sz="2200" b="1" dirty="0" smtClean="0"/>
              <a:t>	Une grande multivalence </a:t>
            </a:r>
            <a:r>
              <a:rPr lang="fr-FR" sz="2200" dirty="0" smtClean="0"/>
              <a:t>dans différents champs (RH, processus de gestion, système d’informations, communication), une </a:t>
            </a:r>
            <a:r>
              <a:rPr lang="fr-FR" sz="2200" b="1" dirty="0" smtClean="0"/>
              <a:t>méta-compétence d’appropriation des contextes métiers </a:t>
            </a:r>
            <a:r>
              <a:rPr lang="fr-FR" sz="2200" dirty="0" smtClean="0"/>
              <a:t>et une discrète, mais réelle, </a:t>
            </a:r>
            <a:r>
              <a:rPr lang="fr-FR" sz="2200" b="1" dirty="0" smtClean="0"/>
              <a:t>professionnalité relationnelle intégrant les rôles, places et statuts de chacun</a:t>
            </a:r>
            <a:r>
              <a:rPr lang="fr-FR" sz="2200" dirty="0" smtClean="0"/>
              <a:t> sont aussi des nouveautés. </a:t>
            </a:r>
          </a:p>
          <a:p>
            <a:pPr algn="just">
              <a:buNone/>
            </a:pPr>
            <a:r>
              <a:rPr lang="fr-FR" sz="2200" dirty="0" smtClean="0"/>
              <a:t>	</a:t>
            </a:r>
          </a:p>
          <a:p>
            <a:pPr algn="just">
              <a:buNone/>
            </a:pPr>
            <a:r>
              <a:rPr lang="fr-FR" sz="2200" dirty="0" smtClean="0"/>
              <a:t> </a:t>
            </a:r>
          </a:p>
        </p:txBody>
      </p:sp>
      <p:sp>
        <p:nvSpPr>
          <p:cNvPr id="4" name="ZoneTexte 3"/>
          <p:cNvSpPr txBox="1"/>
          <p:nvPr/>
        </p:nvSpPr>
        <p:spPr>
          <a:xfrm>
            <a:off x="214282" y="210901"/>
            <a:ext cx="8786874" cy="646331"/>
          </a:xfrm>
          <a:prstGeom prst="rect">
            <a:avLst/>
          </a:prstGeom>
          <a:gradFill>
            <a:gsLst>
              <a:gs pos="0">
                <a:srgbClr val="000000"/>
              </a:gs>
              <a:gs pos="39999">
                <a:srgbClr val="0A128C"/>
              </a:gs>
              <a:gs pos="70000">
                <a:srgbClr val="181CC7"/>
              </a:gs>
              <a:gs pos="88000">
                <a:srgbClr val="7005D4"/>
              </a:gs>
              <a:gs pos="100000">
                <a:srgbClr val="8C3D91"/>
              </a:gs>
            </a:gsLst>
            <a:lin ang="4200000" scaled="0"/>
          </a:gradFill>
        </p:spPr>
        <p:txBody>
          <a:bodyPr wrap="square" rtlCol="0">
            <a:spAutoFit/>
          </a:bodyPr>
          <a:lstStyle/>
          <a:p>
            <a:pPr algn="ctr"/>
            <a:r>
              <a:rPr lang="fr-FR" sz="3600" b="1" dirty="0" smtClean="0">
                <a:solidFill>
                  <a:srgbClr val="33CC33"/>
                </a:solidFill>
              </a:rPr>
              <a:t>Le nouveau baccalauréat</a:t>
            </a:r>
            <a:endParaRPr lang="fr-FR" sz="3600" dirty="0">
              <a:solidFill>
                <a:schemeClr val="bg1"/>
              </a:solidFill>
            </a:endParaRPr>
          </a:p>
        </p:txBody>
      </p:sp>
      <p:sp>
        <p:nvSpPr>
          <p:cNvPr id="5" name="ZoneTexte 4"/>
          <p:cNvSpPr txBox="1"/>
          <p:nvPr/>
        </p:nvSpPr>
        <p:spPr>
          <a:xfrm>
            <a:off x="214282" y="857232"/>
            <a:ext cx="8786874" cy="830997"/>
          </a:xfrm>
          <a:prstGeom prst="rect">
            <a:avLst/>
          </a:prstGeom>
          <a:solidFill>
            <a:srgbClr val="C00000"/>
          </a:solidFill>
        </p:spPr>
        <p:txBody>
          <a:bodyPr wrap="square" rtlCol="0">
            <a:spAutoFit/>
          </a:bodyPr>
          <a:lstStyle/>
          <a:p>
            <a:pPr algn="ctr"/>
            <a:r>
              <a:rPr lang="fr-FR" sz="2400" dirty="0" smtClean="0">
                <a:solidFill>
                  <a:schemeClr val="bg1"/>
                </a:solidFill>
                <a:latin typeface="Century Gothic" pitchFamily="34" charset="0"/>
              </a:rPr>
              <a:t>La gestion administrative, </a:t>
            </a:r>
          </a:p>
          <a:p>
            <a:pPr algn="ctr"/>
            <a:r>
              <a:rPr lang="fr-FR" sz="2400" dirty="0" smtClean="0">
                <a:solidFill>
                  <a:schemeClr val="bg1"/>
                </a:solidFill>
                <a:latin typeface="Century Gothic" pitchFamily="34" charset="0"/>
              </a:rPr>
              <a:t>activité transverse de contextes métiers variés</a:t>
            </a:r>
            <a:endParaRPr lang="fr-FR" sz="2400" b="1" dirty="0">
              <a:solidFill>
                <a:schemeClr val="bg1"/>
              </a:solidFill>
              <a:latin typeface="Century Gothic" pitchFamily="34" charset="0"/>
            </a:endParaRPr>
          </a:p>
        </p:txBody>
      </p:sp>
      <p:pic>
        <p:nvPicPr>
          <p:cNvPr id="6" name="Picture 2"/>
          <p:cNvPicPr>
            <a:picLocks noChangeAspect="1" noChangeArrowheads="1"/>
          </p:cNvPicPr>
          <p:nvPr/>
        </p:nvPicPr>
        <p:blipFill>
          <a:blip r:embed="rId2"/>
          <a:srcRect/>
          <a:stretch>
            <a:fillRect/>
          </a:stretch>
        </p:blipFill>
        <p:spPr bwMode="auto">
          <a:xfrm>
            <a:off x="642910" y="428604"/>
            <a:ext cx="1074972" cy="70545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857364"/>
            <a:ext cx="8229600" cy="4268799"/>
          </a:xfrm>
          <a:solidFill>
            <a:schemeClr val="bg2">
              <a:lumMod val="90000"/>
            </a:schemeClr>
          </a:solidFill>
          <a:ln>
            <a:noFill/>
          </a:ln>
        </p:spPr>
        <p:style>
          <a:lnRef idx="1">
            <a:schemeClr val="dk1"/>
          </a:lnRef>
          <a:fillRef idx="2">
            <a:schemeClr val="dk1"/>
          </a:fillRef>
          <a:effectRef idx="1">
            <a:schemeClr val="dk1"/>
          </a:effectRef>
          <a:fontRef idx="minor">
            <a:schemeClr val="dk1"/>
          </a:fontRef>
        </p:style>
        <p:txBody>
          <a:bodyPr>
            <a:normAutofit/>
          </a:bodyPr>
          <a:lstStyle/>
          <a:p>
            <a:pPr algn="just">
              <a:spcBef>
                <a:spcPts val="0"/>
              </a:spcBef>
              <a:buNone/>
            </a:pPr>
            <a:r>
              <a:rPr lang="fr-FR" sz="900" dirty="0" smtClean="0"/>
              <a:t>    </a:t>
            </a:r>
          </a:p>
          <a:p>
            <a:pPr algn="just">
              <a:buNone/>
            </a:pPr>
            <a:r>
              <a:rPr lang="fr-FR" sz="2200" dirty="0" smtClean="0"/>
              <a:t>	</a:t>
            </a:r>
          </a:p>
          <a:p>
            <a:pPr algn="just">
              <a:buNone/>
            </a:pPr>
            <a:r>
              <a:rPr lang="fr-FR" sz="2200" dirty="0" smtClean="0"/>
              <a:t>	</a:t>
            </a:r>
            <a:r>
              <a:rPr lang="fr-FR" sz="2200" b="1" dirty="0" smtClean="0"/>
              <a:t>L’information de gestion, la culture quantitative, sont bien au cœur de chaque processus de gestion administrative. </a:t>
            </a:r>
          </a:p>
          <a:p>
            <a:pPr algn="just">
              <a:spcBef>
                <a:spcPts val="0"/>
              </a:spcBef>
              <a:buNone/>
            </a:pPr>
            <a:endParaRPr lang="fr-FR" sz="2200" dirty="0" smtClean="0"/>
          </a:p>
          <a:p>
            <a:pPr algn="just">
              <a:spcBef>
                <a:spcPts val="0"/>
              </a:spcBef>
              <a:buNone/>
            </a:pPr>
            <a:r>
              <a:rPr lang="fr-FR" sz="2200" dirty="0" smtClean="0"/>
              <a:t>	On évolue </a:t>
            </a:r>
            <a:r>
              <a:rPr lang="fr-FR" sz="2200" b="1" dirty="0" smtClean="0">
                <a:solidFill>
                  <a:schemeClr val="tx1"/>
                </a:solidFill>
              </a:rPr>
              <a:t>de la comptabilité vers la gestion,</a:t>
            </a:r>
            <a:r>
              <a:rPr lang="fr-FR" sz="2200" dirty="0" smtClean="0"/>
              <a:t> </a:t>
            </a:r>
            <a:r>
              <a:rPr lang="fr-FR" sz="2200" b="1" dirty="0" smtClean="0"/>
              <a:t>du secrétariat </a:t>
            </a:r>
            <a:r>
              <a:rPr lang="fr-FR" sz="2200" b="1" dirty="0" smtClean="0">
                <a:solidFill>
                  <a:schemeClr val="tx1"/>
                </a:solidFill>
              </a:rPr>
              <a:t>vers l’administration</a:t>
            </a:r>
            <a:r>
              <a:rPr lang="fr-FR" sz="2200" dirty="0" smtClean="0"/>
              <a:t>. L’ancrage du référentiel dans </a:t>
            </a:r>
            <a:r>
              <a:rPr lang="fr-FR" sz="2200" dirty="0" smtClean="0">
                <a:solidFill>
                  <a:schemeClr val="tx1"/>
                </a:solidFill>
              </a:rPr>
              <a:t>55 situations </a:t>
            </a:r>
            <a:r>
              <a:rPr lang="fr-FR" sz="2200" dirty="0" smtClean="0"/>
              <a:t>de travail réelles variant du simple au complexe permet d’éviter une vision diluée du métier. </a:t>
            </a:r>
            <a:endParaRPr lang="fr-FR" sz="2400" dirty="0" smtClean="0">
              <a:solidFill>
                <a:schemeClr val="tx1"/>
              </a:solidFill>
            </a:endParaRPr>
          </a:p>
          <a:p>
            <a:pPr>
              <a:spcBef>
                <a:spcPts val="1200"/>
              </a:spcBef>
              <a:buNone/>
            </a:pPr>
            <a:r>
              <a:rPr lang="fr-FR" sz="2200" dirty="0" smtClean="0"/>
              <a:t>	</a:t>
            </a:r>
          </a:p>
        </p:txBody>
      </p:sp>
      <p:sp>
        <p:nvSpPr>
          <p:cNvPr id="4" name="ZoneTexte 3"/>
          <p:cNvSpPr txBox="1"/>
          <p:nvPr/>
        </p:nvSpPr>
        <p:spPr>
          <a:xfrm>
            <a:off x="214282" y="210901"/>
            <a:ext cx="8786874" cy="646331"/>
          </a:xfrm>
          <a:prstGeom prst="rect">
            <a:avLst/>
          </a:prstGeom>
          <a:gradFill>
            <a:gsLst>
              <a:gs pos="0">
                <a:srgbClr val="000000"/>
              </a:gs>
              <a:gs pos="39999">
                <a:srgbClr val="0A128C"/>
              </a:gs>
              <a:gs pos="70000">
                <a:srgbClr val="181CC7"/>
              </a:gs>
              <a:gs pos="88000">
                <a:srgbClr val="7005D4"/>
              </a:gs>
              <a:gs pos="100000">
                <a:srgbClr val="8C3D91"/>
              </a:gs>
            </a:gsLst>
            <a:lin ang="4200000" scaled="0"/>
          </a:gradFill>
        </p:spPr>
        <p:txBody>
          <a:bodyPr wrap="square" rtlCol="0">
            <a:spAutoFit/>
          </a:bodyPr>
          <a:lstStyle/>
          <a:p>
            <a:pPr algn="ctr"/>
            <a:r>
              <a:rPr lang="fr-FR" sz="3600" b="1" dirty="0" smtClean="0">
                <a:solidFill>
                  <a:srgbClr val="33CC33"/>
                </a:solidFill>
              </a:rPr>
              <a:t>Le nouveau baccalauréat</a:t>
            </a:r>
            <a:endParaRPr lang="fr-FR" sz="3600" dirty="0">
              <a:solidFill>
                <a:schemeClr val="bg1"/>
              </a:solidFill>
            </a:endParaRPr>
          </a:p>
        </p:txBody>
      </p:sp>
      <p:sp>
        <p:nvSpPr>
          <p:cNvPr id="5" name="ZoneTexte 4"/>
          <p:cNvSpPr txBox="1"/>
          <p:nvPr/>
        </p:nvSpPr>
        <p:spPr>
          <a:xfrm>
            <a:off x="214282" y="857232"/>
            <a:ext cx="8786874" cy="461665"/>
          </a:xfrm>
          <a:prstGeom prst="rect">
            <a:avLst/>
          </a:prstGeom>
          <a:solidFill>
            <a:srgbClr val="C00000"/>
          </a:solidFill>
        </p:spPr>
        <p:txBody>
          <a:bodyPr wrap="square" rtlCol="0">
            <a:spAutoFit/>
          </a:bodyPr>
          <a:lstStyle/>
          <a:p>
            <a:pPr algn="ctr"/>
            <a:r>
              <a:rPr lang="fr-FR" sz="2400" dirty="0" smtClean="0">
                <a:solidFill>
                  <a:schemeClr val="bg1"/>
                </a:solidFill>
                <a:latin typeface="Century Gothic" pitchFamily="34" charset="0"/>
              </a:rPr>
              <a:t>     Un diplôme moderne </a:t>
            </a:r>
          </a:p>
        </p:txBody>
      </p:sp>
      <p:pic>
        <p:nvPicPr>
          <p:cNvPr id="6" name="Picture 2"/>
          <p:cNvPicPr>
            <a:picLocks noChangeAspect="1" noChangeArrowheads="1"/>
          </p:cNvPicPr>
          <p:nvPr/>
        </p:nvPicPr>
        <p:blipFill>
          <a:blip r:embed="rId2"/>
          <a:srcRect/>
          <a:stretch>
            <a:fillRect/>
          </a:stretch>
        </p:blipFill>
        <p:spPr bwMode="auto">
          <a:xfrm>
            <a:off x="642910" y="428604"/>
            <a:ext cx="1074972" cy="70545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500174"/>
            <a:ext cx="8229600" cy="4857784"/>
          </a:xfrm>
          <a:solidFill>
            <a:schemeClr val="bg2">
              <a:lumMod val="90000"/>
            </a:schemeClr>
          </a:solidFill>
          <a:ln>
            <a:noFill/>
          </a:ln>
        </p:spPr>
        <p:style>
          <a:lnRef idx="1">
            <a:schemeClr val="dk1"/>
          </a:lnRef>
          <a:fillRef idx="2">
            <a:schemeClr val="dk1"/>
          </a:fillRef>
          <a:effectRef idx="1">
            <a:schemeClr val="dk1"/>
          </a:effectRef>
          <a:fontRef idx="minor">
            <a:schemeClr val="dk1"/>
          </a:fontRef>
        </p:style>
        <p:txBody>
          <a:bodyPr>
            <a:normAutofit/>
          </a:bodyPr>
          <a:lstStyle/>
          <a:p>
            <a:pPr algn="just">
              <a:spcBef>
                <a:spcPts val="0"/>
              </a:spcBef>
              <a:buNone/>
            </a:pPr>
            <a:r>
              <a:rPr lang="fr-FR" sz="900" dirty="0" smtClean="0"/>
              <a:t>    </a:t>
            </a:r>
          </a:p>
          <a:p>
            <a:pPr>
              <a:buNone/>
            </a:pPr>
            <a:r>
              <a:rPr lang="fr-FR" sz="2200" dirty="0" smtClean="0"/>
              <a:t>	</a:t>
            </a:r>
          </a:p>
          <a:p>
            <a:pPr>
              <a:buNone/>
            </a:pPr>
            <a:endParaRPr lang="fr-FR" sz="2200" dirty="0" smtClean="0"/>
          </a:p>
          <a:p>
            <a:pPr>
              <a:buNone/>
            </a:pPr>
            <a:r>
              <a:rPr lang="fr-FR" sz="2200" dirty="0" smtClean="0"/>
              <a:t>	Il permet de </a:t>
            </a:r>
            <a:r>
              <a:rPr lang="fr-FR" sz="2200" b="1" dirty="0" smtClean="0"/>
              <a:t>poursuivre la professionnalisation</a:t>
            </a:r>
            <a:r>
              <a:rPr lang="fr-FR" sz="2200" dirty="0" smtClean="0"/>
              <a:t>, notamment vers les BTS multivalents (Assistant de gestion PME PMI) ou plus spécialisés (Assistant de Manager). </a:t>
            </a:r>
          </a:p>
        </p:txBody>
      </p:sp>
      <p:sp>
        <p:nvSpPr>
          <p:cNvPr id="4" name="ZoneTexte 3"/>
          <p:cNvSpPr txBox="1"/>
          <p:nvPr/>
        </p:nvSpPr>
        <p:spPr>
          <a:xfrm>
            <a:off x="214282" y="210901"/>
            <a:ext cx="8786874" cy="646331"/>
          </a:xfrm>
          <a:prstGeom prst="rect">
            <a:avLst/>
          </a:prstGeom>
          <a:gradFill>
            <a:gsLst>
              <a:gs pos="0">
                <a:srgbClr val="000000"/>
              </a:gs>
              <a:gs pos="39999">
                <a:srgbClr val="0A128C"/>
              </a:gs>
              <a:gs pos="70000">
                <a:srgbClr val="181CC7"/>
              </a:gs>
              <a:gs pos="88000">
                <a:srgbClr val="7005D4"/>
              </a:gs>
              <a:gs pos="100000">
                <a:srgbClr val="8C3D91"/>
              </a:gs>
            </a:gsLst>
            <a:lin ang="4200000" scaled="0"/>
          </a:gradFill>
        </p:spPr>
        <p:txBody>
          <a:bodyPr wrap="square" rtlCol="0">
            <a:spAutoFit/>
          </a:bodyPr>
          <a:lstStyle/>
          <a:p>
            <a:pPr algn="ctr"/>
            <a:r>
              <a:rPr lang="fr-FR" sz="3600" b="1" dirty="0" smtClean="0">
                <a:solidFill>
                  <a:srgbClr val="33CC33"/>
                </a:solidFill>
              </a:rPr>
              <a:t>Le nouveau baccalauréat</a:t>
            </a:r>
            <a:endParaRPr lang="fr-FR" sz="3600" dirty="0">
              <a:solidFill>
                <a:schemeClr val="bg1"/>
              </a:solidFill>
            </a:endParaRPr>
          </a:p>
        </p:txBody>
      </p:sp>
      <p:sp>
        <p:nvSpPr>
          <p:cNvPr id="5" name="ZoneTexte 4"/>
          <p:cNvSpPr txBox="1"/>
          <p:nvPr/>
        </p:nvSpPr>
        <p:spPr>
          <a:xfrm>
            <a:off x="214282" y="857232"/>
            <a:ext cx="8786874" cy="461665"/>
          </a:xfrm>
          <a:prstGeom prst="rect">
            <a:avLst/>
          </a:prstGeom>
          <a:solidFill>
            <a:srgbClr val="C00000"/>
          </a:solidFill>
        </p:spPr>
        <p:txBody>
          <a:bodyPr wrap="square" rtlCol="0">
            <a:spAutoFit/>
          </a:bodyPr>
          <a:lstStyle/>
          <a:p>
            <a:pPr algn="ctr"/>
            <a:r>
              <a:rPr lang="fr-FR" sz="2400" dirty="0" smtClean="0">
                <a:solidFill>
                  <a:schemeClr val="bg1"/>
                </a:solidFill>
                <a:latin typeface="Century Gothic" pitchFamily="34" charset="0"/>
              </a:rPr>
              <a:t>   Poursuite de la professionnalisation</a:t>
            </a:r>
          </a:p>
        </p:txBody>
      </p:sp>
      <p:pic>
        <p:nvPicPr>
          <p:cNvPr id="6" name="Picture 2"/>
          <p:cNvPicPr>
            <a:picLocks noChangeAspect="1" noChangeArrowheads="1"/>
          </p:cNvPicPr>
          <p:nvPr/>
        </p:nvPicPr>
        <p:blipFill>
          <a:blip r:embed="rId2"/>
          <a:srcRect/>
          <a:stretch>
            <a:fillRect/>
          </a:stretch>
        </p:blipFill>
        <p:spPr bwMode="auto">
          <a:xfrm>
            <a:off x="642910" y="428604"/>
            <a:ext cx="1074972" cy="705450"/>
          </a:xfrm>
          <a:prstGeom prst="rect">
            <a:avLst/>
          </a:prstGeom>
          <a:noFill/>
          <a:ln w="9525">
            <a:noFill/>
            <a:miter lim="800000"/>
            <a:headEnd/>
            <a:tailEnd/>
          </a:ln>
          <a:effectLst/>
        </p:spPr>
      </p:pic>
      <p:sp>
        <p:nvSpPr>
          <p:cNvPr id="9217"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9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M8 </a:t>
            </a:r>
            <a:endParaRPr kumimoji="0" lang="fr-FR" sz="1800" b="0" i="0" u="none" strike="noStrike" cap="none" normalizeH="0" baseline="0" smtClean="0">
              <a:ln>
                <a:noFill/>
              </a:ln>
              <a:solidFill>
                <a:schemeClr val="tx1"/>
              </a:solidFill>
              <a:effectLst/>
              <a:latin typeface="Arial"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Diagramme 10"/>
          <p:cNvGraphicFramePr/>
          <p:nvPr/>
        </p:nvGraphicFramePr>
        <p:xfrm>
          <a:off x="857224" y="1000108"/>
          <a:ext cx="7715304" cy="500066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19459" name="Text Box 6"/>
          <p:cNvSpPr txBox="1">
            <a:spLocks noChangeArrowheads="1"/>
          </p:cNvSpPr>
          <p:nvPr/>
        </p:nvSpPr>
        <p:spPr bwMode="auto">
          <a:xfrm>
            <a:off x="142844" y="5786454"/>
            <a:ext cx="2195513" cy="369332"/>
          </a:xfrm>
          <a:prstGeom prst="rect">
            <a:avLst/>
          </a:prstGeom>
          <a:solidFill>
            <a:schemeClr val="bg1"/>
          </a:solidFill>
          <a:ln w="9525">
            <a:noFill/>
            <a:miter lim="800000"/>
            <a:headEnd/>
            <a:tailEnd/>
          </a:ln>
        </p:spPr>
        <p:txBody>
          <a:bodyPr>
            <a:spAutoFit/>
          </a:bodyPr>
          <a:lstStyle/>
          <a:p>
            <a:pPr algn="ctr">
              <a:spcBef>
                <a:spcPct val="50000"/>
              </a:spcBef>
              <a:buFont typeface="Wingdings 3" pitchFamily="18" charset="2"/>
              <a:buNone/>
            </a:pPr>
            <a:r>
              <a:rPr lang="fr-FR" b="1" dirty="0" smtClean="0">
                <a:solidFill>
                  <a:schemeClr val="accent1"/>
                </a:solidFill>
                <a:cs typeface="Times New Roman" pitchFamily="18" charset="0"/>
                <a:sym typeface="Wingdings 2" pitchFamily="18" charset="2"/>
              </a:rPr>
              <a:t>après la </a:t>
            </a:r>
            <a:r>
              <a:rPr lang="fr-FR" b="1" dirty="0">
                <a:solidFill>
                  <a:schemeClr val="accent1"/>
                </a:solidFill>
                <a:cs typeface="Times New Roman" pitchFamily="18" charset="0"/>
                <a:sym typeface="Wingdings 2" pitchFamily="18" charset="2"/>
              </a:rPr>
              <a:t>3</a:t>
            </a:r>
            <a:r>
              <a:rPr lang="fr-FR" b="1" baseline="30000" dirty="0">
                <a:solidFill>
                  <a:schemeClr val="accent1"/>
                </a:solidFill>
                <a:cs typeface="Times New Roman" pitchFamily="18" charset="0"/>
                <a:sym typeface="Wingdings 2" pitchFamily="18" charset="2"/>
              </a:rPr>
              <a:t>ème</a:t>
            </a:r>
            <a:endParaRPr lang="fr-FR" b="1" i="1" dirty="0">
              <a:solidFill>
                <a:schemeClr val="accent1"/>
              </a:solidFill>
              <a:cs typeface="Times New Roman" pitchFamily="18" charset="0"/>
              <a:sym typeface="Wingdings 3" pitchFamily="18" charset="2"/>
            </a:endParaRPr>
          </a:p>
        </p:txBody>
      </p:sp>
      <p:sp>
        <p:nvSpPr>
          <p:cNvPr id="16388" name="Text Box 6"/>
          <p:cNvSpPr txBox="1">
            <a:spLocks noChangeArrowheads="1"/>
          </p:cNvSpPr>
          <p:nvPr/>
        </p:nvSpPr>
        <p:spPr bwMode="auto">
          <a:xfrm>
            <a:off x="4786314" y="4357694"/>
            <a:ext cx="3929090" cy="738664"/>
          </a:xfrm>
          <a:prstGeom prst="rect">
            <a:avLst/>
          </a:prstGeom>
          <a:noFill/>
          <a:ln>
            <a:noFill/>
          </a:ln>
          <a:extLst/>
        </p:spPr>
        <p:txBody>
          <a:bodyPr wrap="square">
            <a:spAutoFit/>
          </a:bodyPr>
          <a:lstStyle>
            <a:lvl1pPr eaLnBrk="0" hangingPunct="0">
              <a:defRPr>
                <a:solidFill>
                  <a:schemeClr val="tx1"/>
                </a:solidFill>
                <a:latin typeface="Franklin Gothic Book" pitchFamily="34" charset="0"/>
                <a:cs typeface="Arial" charset="0"/>
              </a:defRPr>
            </a:lvl1pPr>
            <a:lvl2pPr marL="742950" indent="-285750" eaLnBrk="0" hangingPunct="0">
              <a:defRPr>
                <a:solidFill>
                  <a:schemeClr val="tx1"/>
                </a:solidFill>
                <a:latin typeface="Franklin Gothic Book" pitchFamily="34" charset="0"/>
                <a:cs typeface="Arial" charset="0"/>
              </a:defRPr>
            </a:lvl2pPr>
            <a:lvl3pPr marL="1143000" indent="-228600" eaLnBrk="0" hangingPunct="0">
              <a:defRPr>
                <a:solidFill>
                  <a:schemeClr val="tx1"/>
                </a:solidFill>
                <a:latin typeface="Franklin Gothic Book" pitchFamily="34" charset="0"/>
                <a:cs typeface="Arial" charset="0"/>
              </a:defRPr>
            </a:lvl3pPr>
            <a:lvl4pPr marL="1600200" indent="-228600" eaLnBrk="0" hangingPunct="0">
              <a:defRPr>
                <a:solidFill>
                  <a:schemeClr val="tx1"/>
                </a:solidFill>
                <a:latin typeface="Franklin Gothic Book" pitchFamily="34" charset="0"/>
                <a:cs typeface="Arial" charset="0"/>
              </a:defRPr>
            </a:lvl4pPr>
            <a:lvl5pPr marL="2057400" indent="-228600" eaLnBrk="0" hangingPunct="0">
              <a:defRPr>
                <a:solidFill>
                  <a:schemeClr val="tx1"/>
                </a:solidFill>
                <a:latin typeface="Franklin Gothic Book" pitchFamily="34" charset="0"/>
                <a:cs typeface="Arial" charset="0"/>
              </a:defRPr>
            </a:lvl5pPr>
            <a:lvl6pPr marL="2514600" indent="-228600" eaLnBrk="0" fontAlgn="base" hangingPunct="0">
              <a:spcBef>
                <a:spcPct val="0"/>
              </a:spcBef>
              <a:spcAft>
                <a:spcPct val="0"/>
              </a:spcAft>
              <a:defRPr>
                <a:solidFill>
                  <a:schemeClr val="tx1"/>
                </a:solidFill>
                <a:latin typeface="Franklin Gothic Book" pitchFamily="34" charset="0"/>
                <a:cs typeface="Arial" charset="0"/>
              </a:defRPr>
            </a:lvl6pPr>
            <a:lvl7pPr marL="2971800" indent="-228600" eaLnBrk="0" fontAlgn="base" hangingPunct="0">
              <a:spcBef>
                <a:spcPct val="0"/>
              </a:spcBef>
              <a:spcAft>
                <a:spcPct val="0"/>
              </a:spcAft>
              <a:defRPr>
                <a:solidFill>
                  <a:schemeClr val="tx1"/>
                </a:solidFill>
                <a:latin typeface="Franklin Gothic Book" pitchFamily="34" charset="0"/>
                <a:cs typeface="Arial" charset="0"/>
              </a:defRPr>
            </a:lvl7pPr>
            <a:lvl8pPr marL="3429000" indent="-228600" eaLnBrk="0" fontAlgn="base" hangingPunct="0">
              <a:spcBef>
                <a:spcPct val="0"/>
              </a:spcBef>
              <a:spcAft>
                <a:spcPct val="0"/>
              </a:spcAft>
              <a:defRPr>
                <a:solidFill>
                  <a:schemeClr val="tx1"/>
                </a:solidFill>
                <a:latin typeface="Franklin Gothic Book" pitchFamily="34" charset="0"/>
                <a:cs typeface="Arial" charset="0"/>
              </a:defRPr>
            </a:lvl8pPr>
            <a:lvl9pPr marL="3886200" indent="-228600" eaLnBrk="0" fontAlgn="base" hangingPunct="0">
              <a:spcBef>
                <a:spcPct val="0"/>
              </a:spcBef>
              <a:spcAft>
                <a:spcPct val="0"/>
              </a:spcAft>
              <a:defRPr>
                <a:solidFill>
                  <a:schemeClr val="tx1"/>
                </a:solidFill>
                <a:latin typeface="Franklin Gothic Book" pitchFamily="34" charset="0"/>
                <a:cs typeface="Arial" charset="0"/>
              </a:defRPr>
            </a:lvl9pPr>
          </a:lstStyle>
          <a:p>
            <a:pPr eaLnBrk="1" hangingPunct="1">
              <a:defRPr/>
            </a:pPr>
            <a:r>
              <a:rPr lang="fr-FR" sz="2400" i="1" dirty="0" smtClean="0">
                <a:solidFill>
                  <a:srgbClr val="C00000"/>
                </a:solidFill>
                <a:latin typeface="Bauhaus 93" pitchFamily="82" charset="0"/>
                <a:cs typeface="Times New Roman" pitchFamily="18" charset="0"/>
                <a:sym typeface="Wingdings 2" pitchFamily="18" charset="2"/>
              </a:rPr>
              <a:t>Insertion professionnelle</a:t>
            </a:r>
          </a:p>
          <a:p>
            <a:pPr eaLnBrk="1" hangingPunct="1">
              <a:defRPr/>
            </a:pPr>
            <a:r>
              <a:rPr lang="fr-FR" b="1" dirty="0" smtClean="0">
                <a:solidFill>
                  <a:schemeClr val="tx2"/>
                </a:solidFill>
                <a:latin typeface="Times New Roman" pitchFamily="18" charset="0"/>
                <a:cs typeface="Times New Roman" pitchFamily="18" charset="0"/>
                <a:sym typeface="Wingdings 2" pitchFamily="18" charset="2"/>
              </a:rPr>
              <a:t>…</a:t>
            </a:r>
            <a:r>
              <a:rPr lang="fr-FR" b="1" dirty="0" smtClean="0">
                <a:solidFill>
                  <a:schemeClr val="tx2"/>
                </a:solidFill>
                <a:latin typeface="+mn-lt"/>
                <a:cs typeface="Times New Roman" pitchFamily="18" charset="0"/>
                <a:sym typeface="Wingdings 2" pitchFamily="18" charset="2"/>
              </a:rPr>
              <a:t>Gestionnaire administratif</a:t>
            </a:r>
            <a:endParaRPr lang="fr-FR" b="1" i="1" dirty="0" smtClean="0">
              <a:solidFill>
                <a:schemeClr val="tx2"/>
              </a:solidFill>
              <a:latin typeface="+mn-lt"/>
              <a:cs typeface="Times New Roman" pitchFamily="18" charset="0"/>
              <a:sym typeface="Wingdings 2" pitchFamily="18" charset="2"/>
            </a:endParaRPr>
          </a:p>
        </p:txBody>
      </p:sp>
      <p:sp>
        <p:nvSpPr>
          <p:cNvPr id="19461" name="Text Box 6"/>
          <p:cNvSpPr txBox="1">
            <a:spLocks noChangeArrowheads="1"/>
          </p:cNvSpPr>
          <p:nvPr/>
        </p:nvSpPr>
        <p:spPr bwMode="auto">
          <a:xfrm>
            <a:off x="5715008" y="3143248"/>
            <a:ext cx="1873250" cy="646113"/>
          </a:xfrm>
          <a:prstGeom prst="rect">
            <a:avLst/>
          </a:prstGeom>
          <a:noFill/>
          <a:ln w="9525">
            <a:noFill/>
            <a:miter lim="800000"/>
            <a:headEnd/>
            <a:tailEnd/>
          </a:ln>
        </p:spPr>
        <p:txBody>
          <a:bodyPr>
            <a:spAutoFit/>
          </a:bodyPr>
          <a:lstStyle/>
          <a:p>
            <a:pPr algn="r"/>
            <a:r>
              <a:rPr lang="fr-FR" b="1" dirty="0" smtClean="0">
                <a:solidFill>
                  <a:schemeClr val="tx2"/>
                </a:solidFill>
                <a:latin typeface="Times New Roman" pitchFamily="18" charset="0"/>
                <a:cs typeface="Times New Roman" pitchFamily="18" charset="0"/>
                <a:sym typeface="Wingdings 2" pitchFamily="18" charset="2"/>
              </a:rPr>
              <a:t>…</a:t>
            </a:r>
            <a:r>
              <a:rPr lang="fr-FR" b="1" dirty="0" smtClean="0">
                <a:solidFill>
                  <a:schemeClr val="tx2"/>
                </a:solidFill>
                <a:cs typeface="Times New Roman" pitchFamily="18" charset="0"/>
                <a:sym typeface="Wingdings 2" pitchFamily="18" charset="2"/>
              </a:rPr>
              <a:t>Technicien administratif </a:t>
            </a:r>
          </a:p>
        </p:txBody>
      </p:sp>
      <p:sp>
        <p:nvSpPr>
          <p:cNvPr id="19465" name="ZoneTexte 2"/>
          <p:cNvSpPr txBox="1">
            <a:spLocks noChangeArrowheads="1"/>
          </p:cNvSpPr>
          <p:nvPr/>
        </p:nvSpPr>
        <p:spPr bwMode="auto">
          <a:xfrm>
            <a:off x="7286644" y="2214554"/>
            <a:ext cx="1682750" cy="646112"/>
          </a:xfrm>
          <a:prstGeom prst="rect">
            <a:avLst/>
          </a:prstGeom>
          <a:noFill/>
          <a:ln w="9525">
            <a:noFill/>
            <a:miter lim="800000"/>
            <a:headEnd/>
            <a:tailEnd/>
          </a:ln>
        </p:spPr>
        <p:txBody>
          <a:bodyPr>
            <a:spAutoFit/>
          </a:bodyPr>
          <a:lstStyle/>
          <a:p>
            <a:pPr algn="r"/>
            <a:r>
              <a:rPr lang="fr-FR" b="1" dirty="0" smtClean="0">
                <a:solidFill>
                  <a:schemeClr val="tx2"/>
                </a:solidFill>
                <a:latin typeface="Times New Roman" pitchFamily="18" charset="0"/>
                <a:cs typeface="Times New Roman" pitchFamily="18" charset="0"/>
              </a:rPr>
              <a:t>…</a:t>
            </a:r>
            <a:r>
              <a:rPr lang="fr-FR" b="1" dirty="0" smtClean="0">
                <a:solidFill>
                  <a:schemeClr val="tx2"/>
                </a:solidFill>
                <a:cs typeface="Times New Roman" pitchFamily="18" charset="0"/>
              </a:rPr>
              <a:t>Fonctions </a:t>
            </a:r>
            <a:r>
              <a:rPr lang="fr-FR" b="1" dirty="0">
                <a:solidFill>
                  <a:schemeClr val="tx2"/>
                </a:solidFill>
                <a:cs typeface="Times New Roman" pitchFamily="18" charset="0"/>
              </a:rPr>
              <a:t>d’encadrement</a:t>
            </a:r>
          </a:p>
        </p:txBody>
      </p:sp>
      <p:sp>
        <p:nvSpPr>
          <p:cNvPr id="13" name="Titre 1"/>
          <p:cNvSpPr txBox="1">
            <a:spLocks/>
          </p:cNvSpPr>
          <p:nvPr/>
        </p:nvSpPr>
        <p:spPr>
          <a:xfrm>
            <a:off x="4714876" y="142852"/>
            <a:ext cx="4318002" cy="471488"/>
          </a:xfrm>
          <a:prstGeom prst="rect">
            <a:avLst/>
          </a:prstGeom>
        </p:spPr>
        <p:txBody>
          <a:bodyPr/>
          <a:lstStyle>
            <a:lvl1pPr algn="l" defTabSz="914400" rtl="0" eaLnBrk="1" latinLnBrk="0" hangingPunct="1">
              <a:spcBef>
                <a:spcPct val="0"/>
              </a:spcBef>
              <a:buNone/>
              <a:defRPr sz="2800" kern="1200" cap="all" baseline="0">
                <a:solidFill>
                  <a:schemeClr val="tx1"/>
                </a:solidFill>
                <a:latin typeface="+mj-lt"/>
                <a:ea typeface="+mj-ea"/>
                <a:cs typeface="+mj-cs"/>
              </a:defRPr>
            </a:lvl1pPr>
          </a:lstStyle>
          <a:p>
            <a:pPr algn="r" fontAlgn="auto">
              <a:spcAft>
                <a:spcPts val="0"/>
              </a:spcAft>
              <a:defRPr/>
            </a:pPr>
            <a:r>
              <a:rPr lang="fr-FR" sz="2400" i="1" cap="none" dirty="0" smtClean="0">
                <a:solidFill>
                  <a:srgbClr val="C00000"/>
                </a:solidFill>
                <a:latin typeface="Bauhaus 93" pitchFamily="82" charset="0"/>
              </a:rPr>
              <a:t>poursuite d’études</a:t>
            </a:r>
            <a:r>
              <a:rPr lang="fr-FR" sz="4400" cap="none" dirty="0" smtClean="0">
                <a:latin typeface="Bauhaus 93" pitchFamily="82" charset="0"/>
              </a:rPr>
              <a:t/>
            </a:r>
            <a:br>
              <a:rPr lang="fr-FR" sz="4400" cap="none" dirty="0" smtClean="0">
                <a:latin typeface="Bauhaus 93" pitchFamily="82" charset="0"/>
              </a:rPr>
            </a:br>
            <a:endParaRPr lang="fr-FR" sz="1800" cap="none" dirty="0">
              <a:latin typeface="Bauhaus 93" pitchFamily="82" charset="0"/>
            </a:endParaRPr>
          </a:p>
        </p:txBody>
      </p:sp>
    </p:spTree>
    <p:custDataLst>
      <p:tags r:id="rId1"/>
    </p:custDataLst>
  </p:cSld>
  <p:clrMapOvr>
    <a:masterClrMapping/>
  </p:clrMapOvr>
  <p:transition advTm="20000"/>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857364"/>
            <a:ext cx="8229600" cy="4268799"/>
          </a:xfrm>
          <a:solidFill>
            <a:schemeClr val="bg2">
              <a:lumMod val="90000"/>
            </a:schemeClr>
          </a:solidFill>
          <a:ln>
            <a:noFill/>
          </a:ln>
        </p:spPr>
        <p:style>
          <a:lnRef idx="1">
            <a:schemeClr val="dk1"/>
          </a:lnRef>
          <a:fillRef idx="2">
            <a:schemeClr val="dk1"/>
          </a:fillRef>
          <a:effectRef idx="1">
            <a:schemeClr val="dk1"/>
          </a:effectRef>
          <a:fontRef idx="minor">
            <a:schemeClr val="dk1"/>
          </a:fontRef>
        </p:style>
        <p:txBody>
          <a:bodyPr>
            <a:normAutofit/>
          </a:bodyPr>
          <a:lstStyle/>
          <a:p>
            <a:pPr algn="just">
              <a:spcBef>
                <a:spcPts val="0"/>
              </a:spcBef>
              <a:buNone/>
            </a:pPr>
            <a:r>
              <a:rPr lang="fr-FR" sz="900" dirty="0" smtClean="0"/>
              <a:t>    </a:t>
            </a:r>
          </a:p>
          <a:p>
            <a:pPr algn="just">
              <a:buNone/>
            </a:pPr>
            <a:r>
              <a:rPr lang="fr-FR" sz="2200" dirty="0" smtClean="0"/>
              <a:t>	</a:t>
            </a:r>
          </a:p>
          <a:p>
            <a:pPr algn="just">
              <a:buNone/>
            </a:pPr>
            <a:r>
              <a:rPr lang="fr-FR" sz="2200" dirty="0" smtClean="0"/>
              <a:t>	</a:t>
            </a:r>
            <a:r>
              <a:rPr lang="fr-FR" sz="2400" dirty="0" smtClean="0"/>
              <a:t>Le passeport professionnel, </a:t>
            </a:r>
            <a:r>
              <a:rPr lang="fr-FR" sz="2400" b="1" dirty="0" smtClean="0"/>
              <a:t>outil témoin des épisodes professionnels vécus au cours des 3 ans</a:t>
            </a:r>
            <a:r>
              <a:rPr lang="fr-FR" sz="2400" dirty="0" smtClean="0"/>
              <a:t>, se prolonge en BTS, en emploi avec la formation tout au long de la vie et sert à la reconnaissance des acquis de l’expérience.</a:t>
            </a:r>
          </a:p>
          <a:p>
            <a:pPr algn="just">
              <a:buNone/>
            </a:pPr>
            <a:endParaRPr lang="fr-FR" sz="2400" dirty="0" smtClean="0"/>
          </a:p>
          <a:p>
            <a:pPr algn="ctr">
              <a:buNone/>
            </a:pPr>
            <a:r>
              <a:rPr lang="fr-FR" sz="2400" b="1" dirty="0" smtClean="0"/>
              <a:t>Application WEB </a:t>
            </a:r>
            <a:r>
              <a:rPr lang="fr-FR" sz="2400" b="1" dirty="0" smtClean="0">
                <a:solidFill>
                  <a:srgbClr val="00B0F0"/>
                </a:solidFill>
              </a:rPr>
              <a:t>CERISE PRO</a:t>
            </a:r>
            <a:endParaRPr lang="fr-FR" sz="2400" b="1" dirty="0">
              <a:solidFill>
                <a:srgbClr val="00B0F0"/>
              </a:solidFill>
            </a:endParaRPr>
          </a:p>
        </p:txBody>
      </p:sp>
      <p:sp>
        <p:nvSpPr>
          <p:cNvPr id="4" name="ZoneTexte 3"/>
          <p:cNvSpPr txBox="1"/>
          <p:nvPr/>
        </p:nvSpPr>
        <p:spPr>
          <a:xfrm>
            <a:off x="214282" y="210901"/>
            <a:ext cx="8786874" cy="646331"/>
          </a:xfrm>
          <a:prstGeom prst="rect">
            <a:avLst/>
          </a:prstGeom>
          <a:gradFill>
            <a:gsLst>
              <a:gs pos="0">
                <a:srgbClr val="000000"/>
              </a:gs>
              <a:gs pos="39999">
                <a:srgbClr val="0A128C"/>
              </a:gs>
              <a:gs pos="70000">
                <a:srgbClr val="181CC7"/>
              </a:gs>
              <a:gs pos="88000">
                <a:srgbClr val="7005D4"/>
              </a:gs>
              <a:gs pos="100000">
                <a:srgbClr val="8C3D91"/>
              </a:gs>
            </a:gsLst>
            <a:lin ang="4200000" scaled="0"/>
          </a:gradFill>
        </p:spPr>
        <p:txBody>
          <a:bodyPr wrap="square" rtlCol="0">
            <a:spAutoFit/>
          </a:bodyPr>
          <a:lstStyle/>
          <a:p>
            <a:pPr algn="ctr"/>
            <a:r>
              <a:rPr lang="fr-FR" sz="3600" b="1" dirty="0" smtClean="0">
                <a:solidFill>
                  <a:srgbClr val="33CC33"/>
                </a:solidFill>
              </a:rPr>
              <a:t>Le nouveau baccalauréat</a:t>
            </a:r>
            <a:endParaRPr lang="fr-FR" sz="3600" dirty="0">
              <a:solidFill>
                <a:schemeClr val="bg1"/>
              </a:solidFill>
            </a:endParaRPr>
          </a:p>
        </p:txBody>
      </p:sp>
      <p:sp>
        <p:nvSpPr>
          <p:cNvPr id="5" name="ZoneTexte 4"/>
          <p:cNvSpPr txBox="1"/>
          <p:nvPr/>
        </p:nvSpPr>
        <p:spPr>
          <a:xfrm>
            <a:off x="214282" y="857232"/>
            <a:ext cx="8786874" cy="830997"/>
          </a:xfrm>
          <a:prstGeom prst="rect">
            <a:avLst/>
          </a:prstGeom>
          <a:solidFill>
            <a:srgbClr val="C00000"/>
          </a:solidFill>
        </p:spPr>
        <p:txBody>
          <a:bodyPr wrap="square" rtlCol="0">
            <a:spAutoFit/>
          </a:bodyPr>
          <a:lstStyle/>
          <a:p>
            <a:pPr algn="ctr"/>
            <a:r>
              <a:rPr lang="fr-FR" sz="2400" dirty="0" smtClean="0">
                <a:solidFill>
                  <a:schemeClr val="bg1"/>
                </a:solidFill>
                <a:latin typeface="Century Gothic" pitchFamily="34" charset="0"/>
              </a:rPr>
              <a:t>             La généralisation d’un livret de compétences </a:t>
            </a:r>
          </a:p>
          <a:p>
            <a:pPr algn="ctr"/>
            <a:r>
              <a:rPr lang="fr-FR" sz="2400" dirty="0" smtClean="0">
                <a:solidFill>
                  <a:schemeClr val="bg1"/>
                </a:solidFill>
                <a:latin typeface="Century Gothic" pitchFamily="34" charset="0"/>
              </a:rPr>
              <a:t>         adapté à la voie professionnelle</a:t>
            </a:r>
            <a:endParaRPr lang="fr-FR" sz="2400" b="1" dirty="0">
              <a:solidFill>
                <a:schemeClr val="bg1"/>
              </a:solidFill>
              <a:latin typeface="Century Gothic" pitchFamily="34" charset="0"/>
            </a:endParaRPr>
          </a:p>
        </p:txBody>
      </p:sp>
      <p:pic>
        <p:nvPicPr>
          <p:cNvPr id="6" name="Picture 2"/>
          <p:cNvPicPr>
            <a:picLocks noChangeAspect="1" noChangeArrowheads="1"/>
          </p:cNvPicPr>
          <p:nvPr/>
        </p:nvPicPr>
        <p:blipFill>
          <a:blip r:embed="rId2"/>
          <a:srcRect/>
          <a:stretch>
            <a:fillRect/>
          </a:stretch>
        </p:blipFill>
        <p:spPr bwMode="auto">
          <a:xfrm>
            <a:off x="642910" y="428604"/>
            <a:ext cx="1074972" cy="70545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857364"/>
            <a:ext cx="8229600" cy="4268799"/>
          </a:xfrm>
          <a:solidFill>
            <a:schemeClr val="bg2">
              <a:lumMod val="90000"/>
            </a:schemeClr>
          </a:solidFill>
          <a:ln>
            <a:noFill/>
          </a:ln>
        </p:spPr>
        <p:style>
          <a:lnRef idx="1">
            <a:schemeClr val="dk1"/>
          </a:lnRef>
          <a:fillRef idx="2">
            <a:schemeClr val="dk1"/>
          </a:fillRef>
          <a:effectRef idx="1">
            <a:schemeClr val="dk1"/>
          </a:effectRef>
          <a:fontRef idx="minor">
            <a:schemeClr val="dk1"/>
          </a:fontRef>
        </p:style>
        <p:txBody>
          <a:bodyPr>
            <a:normAutofit/>
          </a:bodyPr>
          <a:lstStyle/>
          <a:p>
            <a:pPr algn="just">
              <a:spcBef>
                <a:spcPts val="0"/>
              </a:spcBef>
              <a:buNone/>
            </a:pPr>
            <a:r>
              <a:rPr lang="fr-FR" sz="900" dirty="0" smtClean="0"/>
              <a:t>    </a:t>
            </a:r>
          </a:p>
          <a:p>
            <a:pPr>
              <a:buNone/>
            </a:pPr>
            <a:r>
              <a:rPr lang="fr-FR" sz="2200" dirty="0" smtClean="0"/>
              <a:t>	</a:t>
            </a:r>
          </a:p>
          <a:p>
            <a:pPr algn="just">
              <a:buNone/>
            </a:pPr>
            <a:r>
              <a:rPr lang="fr-FR" sz="2200" dirty="0" smtClean="0"/>
              <a:t>	</a:t>
            </a:r>
            <a:r>
              <a:rPr lang="fr-FR" sz="2400" dirty="0" smtClean="0"/>
              <a:t>Une réflexion menée par la </a:t>
            </a:r>
            <a:r>
              <a:rPr lang="fr-FR" sz="2400" dirty="0" err="1" smtClean="0"/>
              <a:t>DGESCO</a:t>
            </a:r>
            <a:r>
              <a:rPr lang="fr-FR" sz="2400" dirty="0" smtClean="0"/>
              <a:t>, vise à rapprocher la réglementation des certifications de niveau IV (dont le nouveau bac) aux recommandations européennes établissant le système de crédit d’apprentissages pour l’enseignement et la formation professionnels. </a:t>
            </a:r>
            <a:r>
              <a:rPr lang="fr-FR" sz="2400" b="1" dirty="0" smtClean="0"/>
              <a:t>Le projet </a:t>
            </a:r>
            <a:r>
              <a:rPr lang="fr-FR" sz="2400" b="1" dirty="0" err="1" smtClean="0"/>
              <a:t>PIMEN</a:t>
            </a:r>
            <a:r>
              <a:rPr lang="fr-FR" sz="2400" b="1" dirty="0" smtClean="0"/>
              <a:t> </a:t>
            </a:r>
            <a:r>
              <a:rPr lang="fr-FR" sz="2400" dirty="0" smtClean="0"/>
              <a:t>déployé dans l’académie est précurseur.</a:t>
            </a:r>
            <a:endParaRPr lang="fr-FR" sz="2400" dirty="0"/>
          </a:p>
        </p:txBody>
      </p:sp>
      <p:sp>
        <p:nvSpPr>
          <p:cNvPr id="4" name="ZoneTexte 3"/>
          <p:cNvSpPr txBox="1"/>
          <p:nvPr/>
        </p:nvSpPr>
        <p:spPr>
          <a:xfrm>
            <a:off x="214282" y="210901"/>
            <a:ext cx="8786874" cy="646331"/>
          </a:xfrm>
          <a:prstGeom prst="rect">
            <a:avLst/>
          </a:prstGeom>
          <a:gradFill>
            <a:gsLst>
              <a:gs pos="0">
                <a:srgbClr val="000000"/>
              </a:gs>
              <a:gs pos="39999">
                <a:srgbClr val="0A128C"/>
              </a:gs>
              <a:gs pos="70000">
                <a:srgbClr val="181CC7"/>
              </a:gs>
              <a:gs pos="88000">
                <a:srgbClr val="7005D4"/>
              </a:gs>
              <a:gs pos="100000">
                <a:srgbClr val="8C3D91"/>
              </a:gs>
            </a:gsLst>
            <a:lin ang="4200000" scaled="0"/>
          </a:gradFill>
        </p:spPr>
        <p:txBody>
          <a:bodyPr wrap="square" rtlCol="0">
            <a:spAutoFit/>
          </a:bodyPr>
          <a:lstStyle/>
          <a:p>
            <a:pPr algn="ctr"/>
            <a:r>
              <a:rPr lang="fr-FR" sz="3600" b="1" dirty="0" smtClean="0">
                <a:solidFill>
                  <a:srgbClr val="33CC33"/>
                </a:solidFill>
              </a:rPr>
              <a:t>Le nouveau baccalauréat</a:t>
            </a:r>
            <a:endParaRPr lang="fr-FR" sz="3600" dirty="0">
              <a:solidFill>
                <a:schemeClr val="bg1"/>
              </a:solidFill>
            </a:endParaRPr>
          </a:p>
        </p:txBody>
      </p:sp>
      <p:sp>
        <p:nvSpPr>
          <p:cNvPr id="5" name="ZoneTexte 4"/>
          <p:cNvSpPr txBox="1"/>
          <p:nvPr/>
        </p:nvSpPr>
        <p:spPr>
          <a:xfrm>
            <a:off x="214282" y="857232"/>
            <a:ext cx="8786874" cy="830997"/>
          </a:xfrm>
          <a:prstGeom prst="rect">
            <a:avLst/>
          </a:prstGeom>
          <a:solidFill>
            <a:srgbClr val="C00000"/>
          </a:solidFill>
        </p:spPr>
        <p:txBody>
          <a:bodyPr wrap="square" rtlCol="0">
            <a:spAutoFit/>
          </a:bodyPr>
          <a:lstStyle/>
          <a:p>
            <a:pPr algn="ctr"/>
            <a:r>
              <a:rPr lang="fr-FR" sz="2400" dirty="0" smtClean="0">
                <a:solidFill>
                  <a:schemeClr val="bg1"/>
                </a:solidFill>
                <a:latin typeface="Century Gothic" pitchFamily="34" charset="0"/>
              </a:rPr>
              <a:t>Un diplôme expérimental </a:t>
            </a:r>
          </a:p>
          <a:p>
            <a:pPr algn="ctr"/>
            <a:r>
              <a:rPr lang="fr-FR" sz="2400" dirty="0" smtClean="0">
                <a:solidFill>
                  <a:schemeClr val="bg1"/>
                </a:solidFill>
                <a:latin typeface="Century Gothic" pitchFamily="34" charset="0"/>
              </a:rPr>
              <a:t>sur les acquis d’apprentissage en mobilité (E.C.V.E.T.)</a:t>
            </a:r>
            <a:endParaRPr lang="fr-FR" sz="2400" b="1" dirty="0">
              <a:solidFill>
                <a:schemeClr val="bg1"/>
              </a:solidFill>
              <a:latin typeface="Century Gothic" pitchFamily="34" charset="0"/>
            </a:endParaRPr>
          </a:p>
        </p:txBody>
      </p:sp>
      <p:pic>
        <p:nvPicPr>
          <p:cNvPr id="6" name="Picture 2"/>
          <p:cNvPicPr>
            <a:picLocks noChangeAspect="1" noChangeArrowheads="1"/>
          </p:cNvPicPr>
          <p:nvPr/>
        </p:nvPicPr>
        <p:blipFill>
          <a:blip r:embed="rId2"/>
          <a:srcRect/>
          <a:stretch>
            <a:fillRect/>
          </a:stretch>
        </p:blipFill>
        <p:spPr bwMode="auto">
          <a:xfrm>
            <a:off x="642910" y="428604"/>
            <a:ext cx="1074972" cy="70545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285720" y="4143380"/>
            <a:ext cx="8643998" cy="250033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4" name="Rectangle 3"/>
          <p:cNvSpPr/>
          <p:nvPr/>
        </p:nvSpPr>
        <p:spPr>
          <a:xfrm>
            <a:off x="285720" y="214290"/>
            <a:ext cx="8643998" cy="4000528"/>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7" name="Rectangle 6"/>
          <p:cNvSpPr/>
          <p:nvPr/>
        </p:nvSpPr>
        <p:spPr>
          <a:xfrm>
            <a:off x="785786" y="2071678"/>
            <a:ext cx="1540806" cy="2646878"/>
          </a:xfrm>
          <a:prstGeom prst="rect">
            <a:avLst/>
          </a:prstGeom>
          <a:noFill/>
        </p:spPr>
        <p:txBody>
          <a:bodyPr wrap="none" lIns="91440" tIns="45720" rIns="91440" bIns="45720">
            <a:spAutoFit/>
          </a:bodyPr>
          <a:lstStyle/>
          <a:p>
            <a:pPr algn="ctr"/>
            <a:r>
              <a:rPr lang="fr-FR" sz="16600" b="1" cap="none" spc="0" dirty="0" smtClean="0">
                <a:ln w="1905"/>
                <a:solidFill>
                  <a:schemeClr val="bg1">
                    <a:lumMod val="95000"/>
                  </a:schemeClr>
                </a:solidFill>
                <a:effectLst>
                  <a:innerShdw blurRad="69850" dist="43180" dir="5400000">
                    <a:srgbClr val="000000">
                      <a:alpha val="65000"/>
                    </a:srgbClr>
                  </a:innerShdw>
                </a:effectLst>
                <a:latin typeface="Tahoma" pitchFamily="34" charset="0"/>
                <a:ea typeface="Tahoma" pitchFamily="34" charset="0"/>
                <a:cs typeface="Tahoma" pitchFamily="34" charset="0"/>
              </a:rPr>
              <a:t>3</a:t>
            </a:r>
            <a:endParaRPr lang="fr-FR" sz="16600" b="1" cap="none" spc="0" dirty="0">
              <a:ln w="1905"/>
              <a:solidFill>
                <a:schemeClr val="bg1">
                  <a:lumMod val="95000"/>
                </a:schemeClr>
              </a:solidFill>
              <a:effectLst>
                <a:innerShdw blurRad="69850" dist="43180" dir="5400000">
                  <a:srgbClr val="000000">
                    <a:alpha val="65000"/>
                  </a:srgbClr>
                </a:innerShdw>
              </a:effectLst>
              <a:latin typeface="Tahoma" pitchFamily="34" charset="0"/>
              <a:ea typeface="Tahoma" pitchFamily="34" charset="0"/>
              <a:cs typeface="Tahoma" pitchFamily="34" charset="0"/>
            </a:endParaRPr>
          </a:p>
        </p:txBody>
      </p:sp>
      <p:sp>
        <p:nvSpPr>
          <p:cNvPr id="8" name="Rectangle 7"/>
          <p:cNvSpPr/>
          <p:nvPr/>
        </p:nvSpPr>
        <p:spPr>
          <a:xfrm>
            <a:off x="-285784" y="5643578"/>
            <a:ext cx="1818126" cy="1938992"/>
          </a:xfrm>
          <a:prstGeom prst="rect">
            <a:avLst/>
          </a:prstGeom>
          <a:noFill/>
        </p:spPr>
        <p:txBody>
          <a:bodyPr wrap="square" lIns="91440" tIns="45720" rIns="91440" bIns="45720">
            <a:spAutoFit/>
          </a:bodyPr>
          <a:lstStyle/>
          <a:p>
            <a:pPr algn="ctr"/>
            <a:r>
              <a:rPr lang="fr-FR" sz="12000" i="1" dirty="0" smtClean="0">
                <a:ln w="1905"/>
                <a:solidFill>
                  <a:schemeClr val="tx1">
                    <a:lumMod val="75000"/>
                    <a:lumOff val="25000"/>
                  </a:schemeClr>
                </a:solidFill>
                <a:effectLst>
                  <a:innerShdw blurRad="69850" dist="43180" dir="5400000">
                    <a:srgbClr val="000000">
                      <a:alpha val="65000"/>
                    </a:srgbClr>
                  </a:innerShdw>
                </a:effectLst>
                <a:latin typeface="Arial Narrow" pitchFamily="34" charset="0"/>
                <a:ea typeface="Tahoma" pitchFamily="34" charset="0"/>
                <a:cs typeface="Arial" pitchFamily="34" charset="0"/>
              </a:rPr>
              <a:t>“</a:t>
            </a:r>
            <a:endParaRPr lang="fr-FR" sz="12000" i="1" cap="none" spc="0" dirty="0">
              <a:ln w="1905"/>
              <a:solidFill>
                <a:schemeClr val="tx1">
                  <a:lumMod val="75000"/>
                  <a:lumOff val="25000"/>
                </a:schemeClr>
              </a:solidFill>
              <a:effectLst>
                <a:innerShdw blurRad="69850" dist="43180" dir="5400000">
                  <a:srgbClr val="000000">
                    <a:alpha val="65000"/>
                  </a:srgbClr>
                </a:innerShdw>
              </a:effectLst>
              <a:latin typeface="Arial Narrow" pitchFamily="34" charset="0"/>
              <a:ea typeface="Tahoma" pitchFamily="34" charset="0"/>
              <a:cs typeface="Arial" pitchFamily="34" charset="0"/>
            </a:endParaRPr>
          </a:p>
        </p:txBody>
      </p:sp>
      <p:sp>
        <p:nvSpPr>
          <p:cNvPr id="9" name="ZoneTexte 8"/>
          <p:cNvSpPr txBox="1"/>
          <p:nvPr/>
        </p:nvSpPr>
        <p:spPr>
          <a:xfrm>
            <a:off x="2000232" y="3500438"/>
            <a:ext cx="6429420" cy="738664"/>
          </a:xfrm>
          <a:prstGeom prst="rect">
            <a:avLst/>
          </a:prstGeom>
          <a:gradFill>
            <a:gsLst>
              <a:gs pos="0">
                <a:srgbClr val="FFFFFF"/>
              </a:gs>
              <a:gs pos="16000">
                <a:srgbClr val="1F1F1F"/>
              </a:gs>
              <a:gs pos="0">
                <a:srgbClr val="FFFFFF"/>
              </a:gs>
              <a:gs pos="42000">
                <a:srgbClr val="636363"/>
              </a:gs>
              <a:gs pos="53000">
                <a:srgbClr val="CFCFCF"/>
              </a:gs>
              <a:gs pos="66000">
                <a:srgbClr val="CFCFCF"/>
              </a:gs>
              <a:gs pos="75999">
                <a:srgbClr val="1F1F1F"/>
              </a:gs>
              <a:gs pos="78999">
                <a:srgbClr val="FFFFFF"/>
              </a:gs>
              <a:gs pos="100000">
                <a:srgbClr val="7F7F7F"/>
              </a:gs>
            </a:gsLst>
            <a:lin ang="4200000" scaled="0"/>
          </a:gradFill>
        </p:spPr>
        <p:txBody>
          <a:bodyPr wrap="square" rtlCol="0">
            <a:spAutoFit/>
          </a:bodyPr>
          <a:lstStyle/>
          <a:p>
            <a:r>
              <a:rPr lang="fr-FR" sz="4200" b="1" dirty="0" smtClean="0">
                <a:solidFill>
                  <a:srgbClr val="FF0000"/>
                </a:solidFill>
              </a:rPr>
              <a:t>Le cadre de la formation</a:t>
            </a:r>
            <a:endParaRPr lang="fr-FR" sz="4200" dirty="0">
              <a:solidFill>
                <a:schemeClr val="bg1"/>
              </a:solidFill>
            </a:endParaRPr>
          </a:p>
        </p:txBody>
      </p:sp>
      <p:sp>
        <p:nvSpPr>
          <p:cNvPr id="10" name="ZoneTexte 9"/>
          <p:cNvSpPr txBox="1"/>
          <p:nvPr/>
        </p:nvSpPr>
        <p:spPr>
          <a:xfrm>
            <a:off x="2000232" y="4214818"/>
            <a:ext cx="6444208" cy="692497"/>
          </a:xfrm>
          <a:prstGeom prst="rect">
            <a:avLst/>
          </a:prstGeom>
          <a:solidFill>
            <a:schemeClr val="bg1">
              <a:lumMod val="50000"/>
            </a:schemeClr>
          </a:solidFill>
        </p:spPr>
        <p:txBody>
          <a:bodyPr wrap="square" rtlCol="0">
            <a:spAutoFit/>
          </a:bodyPr>
          <a:lstStyle/>
          <a:p>
            <a:r>
              <a:rPr lang="fr-FR" sz="3900" dirty="0" smtClean="0">
                <a:solidFill>
                  <a:schemeClr val="bg1"/>
                </a:solidFill>
              </a:rPr>
              <a:t> les conditions de la réussite</a:t>
            </a:r>
            <a:endParaRPr lang="fr-FR" sz="3900" dirty="0">
              <a:solidFill>
                <a:schemeClr val="bg1"/>
              </a:solidFill>
            </a:endParaRPr>
          </a:p>
        </p:txBody>
      </p:sp>
      <p:sp>
        <p:nvSpPr>
          <p:cNvPr id="11" name="ZoneTexte 10"/>
          <p:cNvSpPr txBox="1"/>
          <p:nvPr/>
        </p:nvSpPr>
        <p:spPr>
          <a:xfrm>
            <a:off x="6786578" y="6143644"/>
            <a:ext cx="1857388" cy="369332"/>
          </a:xfrm>
          <a:prstGeom prst="rect">
            <a:avLst/>
          </a:prstGeom>
          <a:noFill/>
        </p:spPr>
        <p:txBody>
          <a:bodyPr wrap="square" rtlCol="0">
            <a:spAutoFit/>
          </a:bodyPr>
          <a:lstStyle/>
          <a:p>
            <a:r>
              <a:rPr lang="fr-FR" dirty="0" smtClean="0"/>
              <a:t>Académie de Lille</a:t>
            </a:r>
            <a:endParaRPr lang="fr-FR"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0034" y="1643050"/>
            <a:ext cx="8229600" cy="4572032"/>
          </a:xfrm>
          <a:solidFill>
            <a:schemeClr val="bg2">
              <a:lumMod val="90000"/>
            </a:schemeClr>
          </a:solidFill>
          <a:ln>
            <a:solidFill>
              <a:srgbClr val="00B0F0"/>
            </a:solidFill>
          </a:ln>
        </p:spPr>
        <p:style>
          <a:lnRef idx="1">
            <a:schemeClr val="dk1"/>
          </a:lnRef>
          <a:fillRef idx="2">
            <a:schemeClr val="dk1"/>
          </a:fillRef>
          <a:effectRef idx="1">
            <a:schemeClr val="dk1"/>
          </a:effectRef>
          <a:fontRef idx="minor">
            <a:schemeClr val="dk1"/>
          </a:fontRef>
        </p:style>
        <p:txBody>
          <a:bodyPr>
            <a:normAutofit fontScale="92500"/>
          </a:bodyPr>
          <a:lstStyle/>
          <a:p>
            <a:pPr algn="just">
              <a:spcBef>
                <a:spcPts val="0"/>
              </a:spcBef>
              <a:buNone/>
            </a:pPr>
            <a:r>
              <a:rPr lang="fr-FR" sz="900" dirty="0" smtClean="0"/>
              <a:t>    </a:t>
            </a:r>
            <a:endParaRPr lang="fr-FR" sz="2200" dirty="0" smtClean="0"/>
          </a:p>
          <a:p>
            <a:pPr marL="93663" lvl="0" indent="-93663">
              <a:buNone/>
            </a:pPr>
            <a:endParaRPr lang="fr-FR" sz="1300" b="1" dirty="0" smtClean="0"/>
          </a:p>
          <a:p>
            <a:pPr marL="93663" lvl="0" indent="-93663">
              <a:buNone/>
            </a:pPr>
            <a:r>
              <a:rPr lang="fr-FR" sz="2000" b="1" dirty="0" smtClean="0"/>
              <a:t>	L’intégration de la formation dans l’établissement   </a:t>
            </a:r>
          </a:p>
          <a:p>
            <a:pPr marL="93663" lvl="0" indent="-93663">
              <a:buNone/>
            </a:pPr>
            <a:r>
              <a:rPr lang="fr-FR" sz="2000" b="1" dirty="0" smtClean="0"/>
              <a:t>  L</a:t>
            </a:r>
            <a:r>
              <a:rPr lang="fr-FR" sz="2000" dirty="0" smtClean="0"/>
              <a:t>ieu de performance scolaire, lieu de projets, lieu de culture, lieu de vie sociale, lieu d’activités administratives : tenue du standard, aménagement de la salle de réunion, organisation d’événements…          </a:t>
            </a:r>
            <a:r>
              <a:rPr lang="fr-FR" sz="2600" i="1" dirty="0" smtClean="0">
                <a:solidFill>
                  <a:srgbClr val="C00000"/>
                </a:solidFill>
                <a:latin typeface="Harlow Solid Italic" pitchFamily="82" charset="0"/>
              </a:rPr>
              <a:t>cahier des charges pédagogique</a:t>
            </a:r>
          </a:p>
          <a:p>
            <a:pPr marL="93663" lvl="0" indent="-93663">
              <a:lnSpc>
                <a:spcPct val="110000"/>
              </a:lnSpc>
              <a:spcBef>
                <a:spcPts val="0"/>
              </a:spcBef>
              <a:buNone/>
            </a:pPr>
            <a:r>
              <a:rPr lang="fr-FR" sz="2000" b="1" dirty="0" smtClean="0"/>
              <a:t>	</a:t>
            </a:r>
          </a:p>
          <a:p>
            <a:pPr marL="93663" lvl="0" indent="-93663">
              <a:buNone/>
            </a:pPr>
            <a:r>
              <a:rPr lang="fr-FR" sz="2000" b="1" dirty="0" smtClean="0"/>
              <a:t>	Les partenariats</a:t>
            </a:r>
          </a:p>
          <a:p>
            <a:pPr marL="93663" indent="-93663">
              <a:buNone/>
            </a:pPr>
            <a:r>
              <a:rPr lang="fr-FR" sz="2000" b="1" dirty="0" smtClean="0"/>
              <a:t>	</a:t>
            </a:r>
            <a:endParaRPr lang="fr-FR" sz="1100" b="1" dirty="0" smtClean="0"/>
          </a:p>
          <a:p>
            <a:pPr marL="93663" indent="-93663">
              <a:buNone/>
            </a:pPr>
            <a:r>
              <a:rPr lang="fr-FR" sz="2000" b="1" dirty="0" smtClean="0"/>
              <a:t>	L’équipe pédagogique</a:t>
            </a:r>
            <a:r>
              <a:rPr lang="fr-FR" sz="2000" dirty="0" smtClean="0"/>
              <a:t> (constitution, services, formations, encadrement </a:t>
            </a:r>
            <a:r>
              <a:rPr lang="fr-FR" sz="2000" dirty="0" err="1" smtClean="0"/>
              <a:t>PFMP</a:t>
            </a:r>
            <a:r>
              <a:rPr lang="fr-FR" sz="2000" dirty="0" smtClean="0"/>
              <a:t>, …)</a:t>
            </a:r>
          </a:p>
          <a:p>
            <a:pPr marL="93663" indent="-93663">
              <a:buNone/>
            </a:pPr>
            <a:r>
              <a:rPr lang="fr-FR" sz="2000" i="1" dirty="0" smtClean="0"/>
              <a:t>	cf. Grille horaire élève avec </a:t>
            </a:r>
            <a:r>
              <a:rPr lang="fr-FR" sz="2000" i="1" dirty="0" err="1" smtClean="0"/>
              <a:t>LV2</a:t>
            </a:r>
            <a:endParaRPr lang="fr-FR" sz="2000" i="1" dirty="0" smtClean="0"/>
          </a:p>
          <a:p>
            <a:pPr marL="93663" indent="-93663">
              <a:buNone/>
            </a:pPr>
            <a:r>
              <a:rPr lang="fr-FR" sz="2000" i="1" dirty="0" smtClean="0">
                <a:solidFill>
                  <a:srgbClr val="C00000"/>
                </a:solidFill>
                <a:sym typeface="Webdings"/>
              </a:rPr>
              <a:t>	</a:t>
            </a:r>
            <a:r>
              <a:rPr lang="fr-FR" sz="2000" dirty="0" smtClean="0">
                <a:solidFill>
                  <a:srgbClr val="C00000"/>
                </a:solidFill>
                <a:sym typeface="Webdings"/>
              </a:rPr>
              <a:t>	 </a:t>
            </a:r>
            <a:r>
              <a:rPr lang="fr-FR" sz="2000" i="1" dirty="0" smtClean="0"/>
              <a:t>Enseignements professionnels = 1152 h</a:t>
            </a:r>
          </a:p>
          <a:p>
            <a:pPr lvl="1">
              <a:buNone/>
            </a:pPr>
            <a:r>
              <a:rPr lang="fr-FR" sz="2000" dirty="0" smtClean="0">
                <a:solidFill>
                  <a:srgbClr val="C00000"/>
                </a:solidFill>
                <a:sym typeface="Webdings"/>
              </a:rPr>
              <a:t>		 </a:t>
            </a:r>
            <a:r>
              <a:rPr lang="fr-FR" sz="2000" i="1" dirty="0" smtClean="0"/>
              <a:t>Durée du cycle = 84 semaines (+ 22 sem. </a:t>
            </a:r>
            <a:r>
              <a:rPr lang="fr-FR" sz="2000" i="1" dirty="0" err="1" smtClean="0"/>
              <a:t>PFMP</a:t>
            </a:r>
            <a:r>
              <a:rPr lang="fr-FR" sz="2000" i="1" dirty="0" smtClean="0"/>
              <a:t> + 2 sem. d ’examen)</a:t>
            </a:r>
          </a:p>
          <a:p>
            <a:pPr lvl="1">
              <a:buNone/>
            </a:pPr>
            <a:r>
              <a:rPr lang="fr-FR" sz="2000" i="1" dirty="0" smtClean="0">
                <a:solidFill>
                  <a:srgbClr val="C00000"/>
                </a:solidFill>
                <a:sym typeface="Webdings"/>
              </a:rPr>
              <a:t>		</a:t>
            </a:r>
            <a:r>
              <a:rPr lang="fr-FR" sz="2000" dirty="0" smtClean="0">
                <a:solidFill>
                  <a:srgbClr val="C00000"/>
                </a:solidFill>
                <a:sym typeface="Webdings"/>
              </a:rPr>
              <a:t> </a:t>
            </a:r>
            <a:r>
              <a:rPr lang="fr-FR" sz="2000" i="1" dirty="0" smtClean="0"/>
              <a:t>14h élève hebdomadaires</a:t>
            </a:r>
          </a:p>
          <a:p>
            <a:pPr lvl="1"/>
            <a:endParaRPr lang="fr-FR" sz="2000" i="1" dirty="0" smtClean="0"/>
          </a:p>
        </p:txBody>
      </p:sp>
      <p:sp>
        <p:nvSpPr>
          <p:cNvPr id="4" name="ZoneTexte 3"/>
          <p:cNvSpPr txBox="1"/>
          <p:nvPr/>
        </p:nvSpPr>
        <p:spPr>
          <a:xfrm>
            <a:off x="214282" y="210901"/>
            <a:ext cx="8786874" cy="646331"/>
          </a:xfrm>
          <a:prstGeom prst="rect">
            <a:avLst/>
          </a:prstGeom>
          <a:gradFill>
            <a:gsLst>
              <a:gs pos="0">
                <a:srgbClr val="000000"/>
              </a:gs>
              <a:gs pos="39999">
                <a:srgbClr val="0A128C"/>
              </a:gs>
              <a:gs pos="70000">
                <a:srgbClr val="181CC7"/>
              </a:gs>
              <a:gs pos="88000">
                <a:srgbClr val="7005D4"/>
              </a:gs>
              <a:gs pos="100000">
                <a:srgbClr val="8C3D91"/>
              </a:gs>
            </a:gsLst>
            <a:lin ang="4200000" scaled="0"/>
          </a:gradFill>
        </p:spPr>
        <p:txBody>
          <a:bodyPr wrap="square" rtlCol="0">
            <a:spAutoFit/>
          </a:bodyPr>
          <a:lstStyle/>
          <a:p>
            <a:pPr algn="ctr"/>
            <a:r>
              <a:rPr lang="fr-FR" sz="3600" b="1" dirty="0" smtClean="0">
                <a:solidFill>
                  <a:srgbClr val="33CC33"/>
                </a:solidFill>
              </a:rPr>
              <a:t>Le nouveau baccalauréat</a:t>
            </a:r>
            <a:endParaRPr lang="fr-FR" sz="3600" dirty="0">
              <a:solidFill>
                <a:schemeClr val="bg1"/>
              </a:solidFill>
            </a:endParaRPr>
          </a:p>
        </p:txBody>
      </p:sp>
      <p:sp>
        <p:nvSpPr>
          <p:cNvPr id="5" name="ZoneTexte 4"/>
          <p:cNvSpPr txBox="1"/>
          <p:nvPr/>
        </p:nvSpPr>
        <p:spPr>
          <a:xfrm>
            <a:off x="214282" y="857232"/>
            <a:ext cx="8786874" cy="461665"/>
          </a:xfrm>
          <a:prstGeom prst="rect">
            <a:avLst/>
          </a:prstGeom>
          <a:solidFill>
            <a:srgbClr val="C00000"/>
          </a:solidFill>
        </p:spPr>
        <p:txBody>
          <a:bodyPr wrap="square" rtlCol="0">
            <a:spAutoFit/>
          </a:bodyPr>
          <a:lstStyle/>
          <a:p>
            <a:pPr algn="ctr"/>
            <a:r>
              <a:rPr lang="fr-FR" sz="2400" dirty="0" smtClean="0">
                <a:solidFill>
                  <a:schemeClr val="bg1"/>
                </a:solidFill>
                <a:latin typeface="Century Gothic" pitchFamily="34" charset="0"/>
              </a:rPr>
              <a:t>Les conditions de mise en œuvre </a:t>
            </a:r>
            <a:endParaRPr lang="fr-FR" sz="2400" b="1" dirty="0">
              <a:solidFill>
                <a:schemeClr val="bg1"/>
              </a:solidFill>
              <a:latin typeface="Century Gothic" pitchFamily="34" charset="0"/>
            </a:endParaRPr>
          </a:p>
        </p:txBody>
      </p:sp>
      <p:pic>
        <p:nvPicPr>
          <p:cNvPr id="6" name="Picture 2"/>
          <p:cNvPicPr>
            <a:picLocks noChangeAspect="1" noChangeArrowheads="1"/>
          </p:cNvPicPr>
          <p:nvPr/>
        </p:nvPicPr>
        <p:blipFill>
          <a:blip r:embed="rId2"/>
          <a:srcRect/>
          <a:stretch>
            <a:fillRect/>
          </a:stretch>
        </p:blipFill>
        <p:spPr bwMode="auto">
          <a:xfrm>
            <a:off x="642910" y="428604"/>
            <a:ext cx="1074972" cy="705450"/>
          </a:xfrm>
          <a:prstGeom prst="rect">
            <a:avLst/>
          </a:prstGeom>
          <a:noFill/>
          <a:ln w="9525">
            <a:noFill/>
            <a:miter lim="800000"/>
            <a:headEnd/>
            <a:tailEnd/>
          </a:ln>
          <a:effectLst/>
        </p:spPr>
      </p:pic>
      <p:sp>
        <p:nvSpPr>
          <p:cNvPr id="7" name="Flèche droite 6"/>
          <p:cNvSpPr/>
          <p:nvPr/>
        </p:nvSpPr>
        <p:spPr>
          <a:xfrm>
            <a:off x="4500562" y="3143248"/>
            <a:ext cx="357190" cy="142876"/>
          </a:xfrm>
          <a:prstGeom prst="rightArrow">
            <a:avLst/>
          </a:prstGeom>
          <a:solidFill>
            <a:schemeClr val="bg1"/>
          </a:solidFill>
          <a:ln>
            <a:solidFill>
              <a:schemeClr val="bg2">
                <a:lumMod val="50000"/>
              </a:schemeClr>
            </a:solid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14282" y="214290"/>
            <a:ext cx="8786874" cy="646331"/>
          </a:xfrm>
          <a:prstGeom prst="rect">
            <a:avLst/>
          </a:prstGeom>
          <a:gradFill flip="none" rotWithShape="1">
            <a:gsLst>
              <a:gs pos="0">
                <a:srgbClr val="000000"/>
              </a:gs>
              <a:gs pos="39999">
                <a:srgbClr val="0A128C"/>
              </a:gs>
              <a:gs pos="70000">
                <a:srgbClr val="181CC7"/>
              </a:gs>
              <a:gs pos="88000">
                <a:srgbClr val="7005D4"/>
              </a:gs>
              <a:gs pos="100000">
                <a:srgbClr val="8C3D91"/>
              </a:gs>
            </a:gsLst>
            <a:lin ang="2700000" scaled="0"/>
            <a:tileRect/>
          </a:gradFill>
        </p:spPr>
        <p:txBody>
          <a:bodyPr wrap="square" rtlCol="0">
            <a:spAutoFit/>
          </a:bodyPr>
          <a:lstStyle/>
          <a:p>
            <a:pPr algn="ctr"/>
            <a:r>
              <a:rPr lang="fr-FR" sz="3600" b="1" dirty="0" smtClean="0">
                <a:solidFill>
                  <a:srgbClr val="33CC33"/>
                </a:solidFill>
              </a:rPr>
              <a:t>La note d’opportunité</a:t>
            </a:r>
            <a:endParaRPr lang="fr-FR" sz="3600" b="1" dirty="0">
              <a:solidFill>
                <a:srgbClr val="33CC33"/>
              </a:solidFill>
            </a:endParaRPr>
          </a:p>
        </p:txBody>
      </p:sp>
      <p:sp>
        <p:nvSpPr>
          <p:cNvPr id="6" name="Espace réservé du contenu 5"/>
          <p:cNvSpPr>
            <a:spLocks noGrp="1"/>
          </p:cNvSpPr>
          <p:nvPr>
            <p:ph idx="1"/>
          </p:nvPr>
        </p:nvSpPr>
        <p:spPr>
          <a:xfrm>
            <a:off x="214282" y="1285874"/>
            <a:ext cx="8786874" cy="535783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40000" lnSpcReduction="20000"/>
          </a:bodyPr>
          <a:lstStyle/>
          <a:p>
            <a:pPr indent="12700">
              <a:buNone/>
            </a:pPr>
            <a:r>
              <a:rPr lang="fr-FR" sz="5000" b="1" dirty="0" smtClean="0">
                <a:solidFill>
                  <a:srgbClr val="C00000"/>
                </a:solidFill>
              </a:rPr>
              <a:t>Un besoin d’emploi principalement dans les petites unités de tous types d’organisation (garage, association humanitaire, mairie, etc.)</a:t>
            </a:r>
          </a:p>
          <a:p>
            <a:pPr indent="12700" algn="just">
              <a:buNone/>
            </a:pPr>
            <a:endParaRPr lang="fr-FR" sz="1500" dirty="0" smtClean="0">
              <a:solidFill>
                <a:srgbClr val="00B0F0"/>
              </a:solidFill>
            </a:endParaRPr>
          </a:p>
          <a:p>
            <a:pPr algn="just">
              <a:buNone/>
            </a:pPr>
            <a:r>
              <a:rPr lang="fr-FR" sz="4200" b="1" dirty="0" smtClean="0">
                <a:solidFill>
                  <a:srgbClr val="00B050"/>
                </a:solidFill>
              </a:rPr>
              <a:t>	</a:t>
            </a:r>
            <a:r>
              <a:rPr lang="fr-FR" sz="4200" dirty="0" smtClean="0">
                <a:solidFill>
                  <a:schemeClr val="tx1"/>
                </a:solidFill>
                <a:cs typeface="Courier New" pitchFamily="49" charset="0"/>
              </a:rPr>
              <a:t>le gestionnaire administratif, dans son rôle d’assistant et d’interface relationnelle, prend en charge les activités de gestion administrative et de suivi opérationnel de projets. Il se montre apte à se spécialiser dans un contexte métier.</a:t>
            </a:r>
          </a:p>
          <a:p>
            <a:pPr algn="just">
              <a:spcBef>
                <a:spcPts val="0"/>
              </a:spcBef>
              <a:buNone/>
            </a:pPr>
            <a:endParaRPr lang="fr-FR" sz="4200" dirty="0" smtClean="0">
              <a:solidFill>
                <a:schemeClr val="tx1"/>
              </a:solidFill>
            </a:endParaRPr>
          </a:p>
          <a:p>
            <a:pPr indent="17463">
              <a:spcBef>
                <a:spcPts val="0"/>
              </a:spcBef>
              <a:buNone/>
            </a:pPr>
            <a:endParaRPr lang="fr-FR" sz="4300" dirty="0" smtClean="0">
              <a:solidFill>
                <a:srgbClr val="00B0F0"/>
              </a:solidFill>
            </a:endParaRPr>
          </a:p>
          <a:p>
            <a:pPr indent="17463">
              <a:spcBef>
                <a:spcPts val="0"/>
              </a:spcBef>
              <a:buNone/>
            </a:pPr>
            <a:r>
              <a:rPr lang="fr-FR" sz="5000" b="1" dirty="0" smtClean="0">
                <a:solidFill>
                  <a:srgbClr val="C00000"/>
                </a:solidFill>
              </a:rPr>
              <a:t>Un contexte de forte mutation des métiers administratifs</a:t>
            </a:r>
            <a:endParaRPr lang="fr-FR" sz="5000" dirty="0" smtClean="0">
              <a:solidFill>
                <a:srgbClr val="00B0F0"/>
              </a:solidFill>
            </a:endParaRPr>
          </a:p>
          <a:p>
            <a:pPr indent="17463">
              <a:spcBef>
                <a:spcPts val="600"/>
              </a:spcBef>
              <a:buNone/>
            </a:pPr>
            <a:r>
              <a:rPr lang="fr-FR" sz="4200" dirty="0" smtClean="0">
                <a:solidFill>
                  <a:schemeClr val="tx1"/>
                </a:solidFill>
                <a:cs typeface="Courier New" pitchFamily="49" charset="0"/>
                <a:sym typeface="Wingdings 3" pitchFamily="18" charset="2"/>
              </a:rPr>
              <a:t>de nouvelles organisations et modes de travail (réunion à distance, plate-forme collaborative, bureau nomade, environnement numérique avec dématérialisation des informations,…)</a:t>
            </a:r>
            <a:endParaRPr lang="fr-FR" sz="4200" dirty="0" smtClean="0">
              <a:solidFill>
                <a:schemeClr val="tx1"/>
              </a:solidFill>
              <a:cs typeface="Courier New" pitchFamily="49" charset="0"/>
            </a:endParaRPr>
          </a:p>
          <a:p>
            <a:pPr indent="12700" algn="just">
              <a:buNone/>
            </a:pPr>
            <a:endParaRPr lang="fr-FR" sz="4200" dirty="0" smtClean="0">
              <a:solidFill>
                <a:schemeClr val="tx1"/>
              </a:solidFill>
              <a:cs typeface="Courier New" pitchFamily="49" charset="0"/>
            </a:endParaRPr>
          </a:p>
          <a:p>
            <a:pPr indent="12700" algn="just">
              <a:buNone/>
            </a:pPr>
            <a:endParaRPr lang="fr-FR" sz="2000" dirty="0" smtClean="0">
              <a:solidFill>
                <a:srgbClr val="C00000"/>
              </a:solidFill>
              <a:latin typeface="Century Gothic" pitchFamily="34" charset="0"/>
            </a:endParaRPr>
          </a:p>
          <a:p>
            <a:pPr indent="12700">
              <a:buNone/>
            </a:pPr>
            <a:r>
              <a:rPr lang="fr-FR" sz="5000" b="1" dirty="0" smtClean="0">
                <a:solidFill>
                  <a:srgbClr val="C00000"/>
                </a:solidFill>
              </a:rPr>
              <a:t>Une attractivité sociale renforcée par le choix d’une seule spécialité professionnelle</a:t>
            </a:r>
          </a:p>
          <a:p>
            <a:pPr algn="just">
              <a:buNone/>
              <a:tabLst>
                <a:tab pos="5468938" algn="l"/>
              </a:tabLst>
            </a:pPr>
            <a:r>
              <a:rPr lang="fr-FR" sz="4300" dirty="0" smtClean="0">
                <a:solidFill>
                  <a:schemeClr val="tx1"/>
                </a:solidFill>
                <a:cs typeface="Courier New" pitchFamily="49" charset="0"/>
                <a:sym typeface="Wingdings 3" pitchFamily="18" charset="2"/>
              </a:rPr>
              <a:t>	c’est une voie de promotion sociale reconnue au sein des entreprises (VAE, FC) qui certifie la maîtrise d’un ensemble de processus de gestion, de savoirs et compétences qui s’y rattachent.</a:t>
            </a:r>
          </a:p>
          <a:p>
            <a:pPr indent="17463" algn="just">
              <a:buNone/>
              <a:tabLst>
                <a:tab pos="5468938" algn="l"/>
              </a:tabLst>
            </a:pPr>
            <a:endParaRPr lang="fr-FR" sz="4300" dirty="0" smtClean="0">
              <a:solidFill>
                <a:schemeClr val="tx1"/>
              </a:solidFill>
              <a:cs typeface="Courier New" pitchFamily="49" charset="0"/>
              <a:sym typeface="Wingdings 3" pitchFamily="18" charset="2"/>
            </a:endParaRPr>
          </a:p>
          <a:p>
            <a:pPr algn="just">
              <a:buNone/>
            </a:pPr>
            <a:endParaRPr lang="fr-FR" sz="2000" b="1" dirty="0" smtClean="0">
              <a:solidFill>
                <a:schemeClr val="tx1"/>
              </a:solidFill>
            </a:endParaRPr>
          </a:p>
        </p:txBody>
      </p:sp>
      <p:sp>
        <p:nvSpPr>
          <p:cNvPr id="8" name="ZoneTexte 7"/>
          <p:cNvSpPr txBox="1"/>
          <p:nvPr/>
        </p:nvSpPr>
        <p:spPr>
          <a:xfrm>
            <a:off x="214282" y="857232"/>
            <a:ext cx="8786874" cy="400110"/>
          </a:xfrm>
          <a:prstGeom prst="rect">
            <a:avLst/>
          </a:prstGeom>
          <a:solidFill>
            <a:srgbClr val="C00000"/>
          </a:solidFill>
        </p:spPr>
        <p:txBody>
          <a:bodyPr wrap="square" rtlCol="0">
            <a:spAutoFit/>
          </a:bodyPr>
          <a:lstStyle/>
          <a:p>
            <a:pPr algn="ctr"/>
            <a:r>
              <a:rPr lang="fr-FR" sz="2000" dirty="0" smtClean="0">
                <a:solidFill>
                  <a:schemeClr val="bg1"/>
                </a:solidFill>
                <a:latin typeface="Century Gothic" pitchFamily="34" charset="0"/>
              </a:rPr>
              <a:t>Pourquoi le bac Gestion-Administration ?</a:t>
            </a:r>
            <a:endParaRPr lang="fr-FR" sz="2000" b="1" dirty="0">
              <a:solidFill>
                <a:schemeClr val="bg1"/>
              </a:solidFill>
              <a:latin typeface="Century Gothic" pitchFamily="34" charset="0"/>
            </a:endParaRPr>
          </a:p>
        </p:txBody>
      </p:sp>
      <p:pic>
        <p:nvPicPr>
          <p:cNvPr id="5" name="Picture 2"/>
          <p:cNvPicPr>
            <a:picLocks noChangeAspect="1" noChangeArrowheads="1"/>
          </p:cNvPicPr>
          <p:nvPr/>
        </p:nvPicPr>
        <p:blipFill>
          <a:blip r:embed="rId2"/>
          <a:srcRect/>
          <a:stretch>
            <a:fillRect/>
          </a:stretch>
        </p:blipFill>
        <p:spPr bwMode="auto">
          <a:xfrm>
            <a:off x="642910" y="428604"/>
            <a:ext cx="1074972" cy="705450"/>
          </a:xfrm>
          <a:prstGeom prst="rect">
            <a:avLst/>
          </a:prstGeom>
          <a:noFill/>
          <a:ln w="9525">
            <a:noFill/>
            <a:miter lim="800000"/>
            <a:headEnd/>
            <a:tailEnd/>
          </a:ln>
          <a:effectLst/>
        </p:spPr>
      </p:pic>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571612"/>
            <a:ext cx="8229600" cy="4268799"/>
          </a:xfrm>
          <a:solidFill>
            <a:schemeClr val="bg2">
              <a:lumMod val="90000"/>
            </a:schemeClr>
          </a:solidFill>
          <a:ln>
            <a:noFill/>
          </a:ln>
        </p:spPr>
        <p:style>
          <a:lnRef idx="1">
            <a:schemeClr val="dk1"/>
          </a:lnRef>
          <a:fillRef idx="2">
            <a:schemeClr val="dk1"/>
          </a:fillRef>
          <a:effectRef idx="1">
            <a:schemeClr val="dk1"/>
          </a:effectRef>
          <a:fontRef idx="minor">
            <a:schemeClr val="dk1"/>
          </a:fontRef>
        </p:style>
        <p:txBody>
          <a:bodyPr>
            <a:normAutofit fontScale="40000" lnSpcReduction="20000"/>
          </a:bodyPr>
          <a:lstStyle/>
          <a:p>
            <a:pPr algn="just">
              <a:spcBef>
                <a:spcPts val="0"/>
              </a:spcBef>
              <a:buNone/>
            </a:pPr>
            <a:r>
              <a:rPr lang="fr-FR" sz="900" dirty="0" smtClean="0"/>
              <a:t>    </a:t>
            </a:r>
          </a:p>
          <a:p>
            <a:pPr>
              <a:buNone/>
            </a:pPr>
            <a:endParaRPr lang="fr-FR" sz="3400" b="1" dirty="0" smtClean="0"/>
          </a:p>
          <a:p>
            <a:r>
              <a:rPr lang="fr-FR" sz="5100" b="1" dirty="0" smtClean="0"/>
              <a:t>Les simulateurs administratifs</a:t>
            </a:r>
          </a:p>
          <a:p>
            <a:pPr marL="601663" lvl="2" indent="-60325">
              <a:buFont typeface="Webdings"/>
              <a:buChar char="8"/>
            </a:pPr>
            <a:r>
              <a:rPr lang="fr-FR" sz="4500" dirty="0" smtClean="0">
                <a:solidFill>
                  <a:srgbClr val="C00000"/>
                </a:solidFill>
              </a:rPr>
              <a:t>Les espaces professionnels</a:t>
            </a:r>
          </a:p>
          <a:p>
            <a:pPr marL="896938" lvl="2" indent="17463">
              <a:buNone/>
            </a:pPr>
            <a:r>
              <a:rPr lang="fr-FR" sz="4500" dirty="0" smtClean="0">
                <a:solidFill>
                  <a:schemeClr val="tx1"/>
                </a:solidFill>
              </a:rPr>
              <a:t>Passer du concept de salle info à </a:t>
            </a:r>
            <a:r>
              <a:rPr lang="fr-FR" sz="4500" dirty="0" smtClean="0">
                <a:solidFill>
                  <a:schemeClr val="tx1"/>
                </a:solidFill>
                <a:hlinkClick r:id="rId2" action="ppaction://hlinksldjump"/>
              </a:rPr>
              <a:t>l’espace professionnel polyvalent </a:t>
            </a:r>
            <a:r>
              <a:rPr lang="fr-FR" sz="4500" dirty="0" smtClean="0">
                <a:solidFill>
                  <a:schemeClr val="tx1"/>
                </a:solidFill>
              </a:rPr>
              <a:t>(espace accueil, espace d’entraînement téléphonique, espace  réunion, pôle info paysagé,…)</a:t>
            </a:r>
          </a:p>
          <a:p>
            <a:pPr marL="896938" lvl="2" indent="17463">
              <a:buNone/>
            </a:pPr>
            <a:endParaRPr lang="fr-FR" sz="4500" dirty="0" smtClean="0">
              <a:solidFill>
                <a:schemeClr val="tx1"/>
              </a:solidFill>
            </a:endParaRPr>
          </a:p>
          <a:p>
            <a:pPr marL="541338" lvl="2" indent="0">
              <a:buNone/>
            </a:pPr>
            <a:r>
              <a:rPr lang="fr-FR" sz="4500" dirty="0" smtClean="0">
                <a:solidFill>
                  <a:srgbClr val="C00000"/>
                </a:solidFill>
                <a:sym typeface="Webdings"/>
              </a:rPr>
              <a:t> </a:t>
            </a:r>
            <a:r>
              <a:rPr lang="fr-FR" sz="4500" dirty="0" smtClean="0">
                <a:solidFill>
                  <a:srgbClr val="C00000"/>
                </a:solidFill>
              </a:rPr>
              <a:t>L’environnement(s) technologique(s)</a:t>
            </a:r>
          </a:p>
          <a:p>
            <a:pPr lvl="3"/>
            <a:r>
              <a:rPr lang="fr-FR" sz="4500" dirty="0" smtClean="0"/>
              <a:t>Outils métier bureautiques et professionnels (</a:t>
            </a:r>
            <a:r>
              <a:rPr lang="fr-FR" sz="4500" dirty="0" err="1" smtClean="0"/>
              <a:t>GED</a:t>
            </a:r>
            <a:r>
              <a:rPr lang="fr-FR" sz="4500" dirty="0" smtClean="0"/>
              <a:t>,…)</a:t>
            </a:r>
          </a:p>
          <a:p>
            <a:pPr lvl="3"/>
            <a:r>
              <a:rPr lang="fr-FR" sz="4500" dirty="0" err="1" smtClean="0"/>
              <a:t>PGI</a:t>
            </a:r>
            <a:r>
              <a:rPr lang="fr-FR" sz="4500" dirty="0" smtClean="0"/>
              <a:t> et générateur d’activités (base d’informations qui permet de générer en intranet (du domicile si le gestionnaire réseau l’y autorise) des activités en modifiant au fur et à mesure la complexité des tâches à réaliser </a:t>
            </a:r>
          </a:p>
          <a:p>
            <a:pPr lvl="3">
              <a:buNone/>
            </a:pPr>
            <a:r>
              <a:rPr lang="fr-FR" sz="4500" dirty="0" smtClean="0"/>
              <a:t>	 </a:t>
            </a:r>
            <a:r>
              <a:rPr lang="fr-FR" sz="4500" dirty="0" smtClean="0">
                <a:hlinkClick r:id="rId3"/>
              </a:rPr>
              <a:t>http://www.cerpeg.ac-versailles.fr/tice/OpenERP/OpenERP.htm</a:t>
            </a:r>
            <a:endParaRPr lang="fr-FR" sz="4500" dirty="0" smtClean="0"/>
          </a:p>
          <a:p>
            <a:pPr lvl="3"/>
            <a:r>
              <a:rPr lang="fr-FR" sz="4500" dirty="0" smtClean="0"/>
              <a:t>Plate forme collaborative, solutions informatiques partagées</a:t>
            </a:r>
          </a:p>
          <a:p>
            <a:pPr lvl="3"/>
            <a:r>
              <a:rPr lang="fr-FR" sz="4500" dirty="0" smtClean="0"/>
              <a:t>guides de procédures,…</a:t>
            </a:r>
          </a:p>
          <a:p>
            <a:pPr lvl="0">
              <a:buNone/>
            </a:pPr>
            <a:endParaRPr lang="fr-FR" sz="2900" b="1" dirty="0" smtClean="0"/>
          </a:p>
        </p:txBody>
      </p:sp>
      <p:sp>
        <p:nvSpPr>
          <p:cNvPr id="4" name="ZoneTexte 3"/>
          <p:cNvSpPr txBox="1"/>
          <p:nvPr/>
        </p:nvSpPr>
        <p:spPr>
          <a:xfrm>
            <a:off x="214282" y="210901"/>
            <a:ext cx="8786874" cy="646331"/>
          </a:xfrm>
          <a:prstGeom prst="rect">
            <a:avLst/>
          </a:prstGeom>
          <a:gradFill>
            <a:gsLst>
              <a:gs pos="0">
                <a:srgbClr val="000000"/>
              </a:gs>
              <a:gs pos="39999">
                <a:srgbClr val="0A128C"/>
              </a:gs>
              <a:gs pos="70000">
                <a:srgbClr val="181CC7"/>
              </a:gs>
              <a:gs pos="88000">
                <a:srgbClr val="7005D4"/>
              </a:gs>
              <a:gs pos="100000">
                <a:srgbClr val="8C3D91"/>
              </a:gs>
            </a:gsLst>
            <a:lin ang="4200000" scaled="0"/>
          </a:gradFill>
        </p:spPr>
        <p:txBody>
          <a:bodyPr wrap="square" rtlCol="0">
            <a:spAutoFit/>
          </a:bodyPr>
          <a:lstStyle/>
          <a:p>
            <a:pPr algn="ctr"/>
            <a:r>
              <a:rPr lang="fr-FR" sz="3600" b="1" dirty="0" smtClean="0">
                <a:solidFill>
                  <a:srgbClr val="33CC33"/>
                </a:solidFill>
              </a:rPr>
              <a:t>Le nouveau baccalauréat</a:t>
            </a:r>
            <a:endParaRPr lang="fr-FR" sz="3600" dirty="0">
              <a:solidFill>
                <a:schemeClr val="bg1"/>
              </a:solidFill>
            </a:endParaRPr>
          </a:p>
        </p:txBody>
      </p:sp>
      <p:sp>
        <p:nvSpPr>
          <p:cNvPr id="5" name="ZoneTexte 4"/>
          <p:cNvSpPr txBox="1"/>
          <p:nvPr/>
        </p:nvSpPr>
        <p:spPr>
          <a:xfrm>
            <a:off x="214282" y="857232"/>
            <a:ext cx="8786874" cy="461665"/>
          </a:xfrm>
          <a:prstGeom prst="rect">
            <a:avLst/>
          </a:prstGeom>
          <a:solidFill>
            <a:srgbClr val="C00000"/>
          </a:solidFill>
        </p:spPr>
        <p:txBody>
          <a:bodyPr wrap="square" rtlCol="0">
            <a:spAutoFit/>
          </a:bodyPr>
          <a:lstStyle/>
          <a:p>
            <a:pPr algn="ctr"/>
            <a:r>
              <a:rPr lang="fr-FR" sz="2400" dirty="0" smtClean="0">
                <a:solidFill>
                  <a:schemeClr val="bg1"/>
                </a:solidFill>
                <a:latin typeface="Century Gothic" pitchFamily="34" charset="0"/>
              </a:rPr>
              <a:t>Les conditions de réussite</a:t>
            </a:r>
            <a:endParaRPr lang="fr-FR" sz="2400" b="1" dirty="0">
              <a:solidFill>
                <a:schemeClr val="bg1"/>
              </a:solidFill>
              <a:latin typeface="Century Gothic" pitchFamily="34" charset="0"/>
            </a:endParaRPr>
          </a:p>
        </p:txBody>
      </p:sp>
      <p:pic>
        <p:nvPicPr>
          <p:cNvPr id="6" name="Picture 2"/>
          <p:cNvPicPr>
            <a:picLocks noChangeAspect="1" noChangeArrowheads="1"/>
          </p:cNvPicPr>
          <p:nvPr/>
        </p:nvPicPr>
        <p:blipFill>
          <a:blip r:embed="rId4"/>
          <a:srcRect/>
          <a:stretch>
            <a:fillRect/>
          </a:stretch>
        </p:blipFill>
        <p:spPr bwMode="auto">
          <a:xfrm>
            <a:off x="642910" y="428604"/>
            <a:ext cx="1074972" cy="70545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a:spLocks noChangeArrowheads="1"/>
          </p:cNvSpPr>
          <p:nvPr/>
        </p:nvSpPr>
        <p:spPr bwMode="auto">
          <a:xfrm rot="-2040000">
            <a:off x="162830" y="1045110"/>
            <a:ext cx="1806575" cy="368300"/>
          </a:xfrm>
          <a:prstGeom prst="rect">
            <a:avLst/>
          </a:prstGeom>
          <a:noFill/>
          <a:ln w="9525">
            <a:noFill/>
            <a:miter lim="800000"/>
            <a:headEnd/>
            <a:tailEnd/>
          </a:ln>
        </p:spPr>
        <p:txBody>
          <a:bodyPr>
            <a:spAutoFit/>
          </a:bodyPr>
          <a:lstStyle/>
          <a:p>
            <a:r>
              <a:rPr lang="fr-FR" dirty="0">
                <a:solidFill>
                  <a:srgbClr val="FF0000"/>
                </a:solidFill>
              </a:rPr>
              <a:t>Agenda partagé</a:t>
            </a:r>
          </a:p>
        </p:txBody>
      </p:sp>
      <p:sp>
        <p:nvSpPr>
          <p:cNvPr id="5" name="ZoneTexte 4"/>
          <p:cNvSpPr txBox="1">
            <a:spLocks noChangeArrowheads="1"/>
          </p:cNvSpPr>
          <p:nvPr/>
        </p:nvSpPr>
        <p:spPr bwMode="auto">
          <a:xfrm rot="-2040000">
            <a:off x="2400838" y="896899"/>
            <a:ext cx="2087639" cy="646331"/>
          </a:xfrm>
          <a:prstGeom prst="rect">
            <a:avLst/>
          </a:prstGeom>
          <a:noFill/>
          <a:ln w="9525">
            <a:noFill/>
            <a:miter lim="800000"/>
            <a:headEnd/>
            <a:tailEnd/>
          </a:ln>
        </p:spPr>
        <p:txBody>
          <a:bodyPr wrap="square">
            <a:spAutoFit/>
          </a:bodyPr>
          <a:lstStyle/>
          <a:p>
            <a:pPr algn="ctr"/>
            <a:r>
              <a:rPr lang="fr-FR" dirty="0">
                <a:solidFill>
                  <a:srgbClr val="FF0000"/>
                </a:solidFill>
              </a:rPr>
              <a:t>Progiciel de gestion </a:t>
            </a:r>
            <a:r>
              <a:rPr lang="fr-FR" dirty="0" smtClean="0">
                <a:solidFill>
                  <a:srgbClr val="FF0000"/>
                </a:solidFill>
              </a:rPr>
              <a:t>intégré  (</a:t>
            </a:r>
            <a:r>
              <a:rPr lang="fr-FR" dirty="0" err="1" smtClean="0">
                <a:solidFill>
                  <a:srgbClr val="FF0000"/>
                </a:solidFill>
              </a:rPr>
              <a:t>PGI</a:t>
            </a:r>
            <a:r>
              <a:rPr lang="fr-FR" dirty="0" smtClean="0">
                <a:solidFill>
                  <a:srgbClr val="FF0000"/>
                </a:solidFill>
              </a:rPr>
              <a:t>)</a:t>
            </a:r>
            <a:endParaRPr lang="fr-FR" dirty="0">
              <a:solidFill>
                <a:srgbClr val="FF0000"/>
              </a:solidFill>
            </a:endParaRPr>
          </a:p>
        </p:txBody>
      </p:sp>
      <p:sp>
        <p:nvSpPr>
          <p:cNvPr id="6" name="ZoneTexte 5"/>
          <p:cNvSpPr txBox="1">
            <a:spLocks noChangeArrowheads="1"/>
          </p:cNvSpPr>
          <p:nvPr/>
        </p:nvSpPr>
        <p:spPr bwMode="auto">
          <a:xfrm rot="-2040000">
            <a:off x="6570663" y="933493"/>
            <a:ext cx="2212975" cy="646113"/>
          </a:xfrm>
          <a:prstGeom prst="rect">
            <a:avLst/>
          </a:prstGeom>
          <a:noFill/>
          <a:ln w="9525">
            <a:noFill/>
            <a:miter lim="800000"/>
            <a:headEnd/>
            <a:tailEnd/>
          </a:ln>
        </p:spPr>
        <p:txBody>
          <a:bodyPr>
            <a:spAutoFit/>
          </a:bodyPr>
          <a:lstStyle/>
          <a:p>
            <a:pPr algn="ctr"/>
            <a:r>
              <a:rPr lang="fr-FR" dirty="0">
                <a:solidFill>
                  <a:srgbClr val="FF0000"/>
                </a:solidFill>
              </a:rPr>
              <a:t>Gestion Électronique des documents</a:t>
            </a:r>
          </a:p>
        </p:txBody>
      </p:sp>
      <p:sp>
        <p:nvSpPr>
          <p:cNvPr id="7" name="ZoneTexte 6"/>
          <p:cNvSpPr txBox="1">
            <a:spLocks noChangeArrowheads="1"/>
          </p:cNvSpPr>
          <p:nvPr/>
        </p:nvSpPr>
        <p:spPr bwMode="auto">
          <a:xfrm rot="-2025229">
            <a:off x="4019953" y="867597"/>
            <a:ext cx="1804987" cy="923330"/>
          </a:xfrm>
          <a:prstGeom prst="rect">
            <a:avLst/>
          </a:prstGeom>
          <a:noFill/>
          <a:ln w="9525">
            <a:noFill/>
            <a:miter lim="800000"/>
            <a:headEnd/>
            <a:tailEnd/>
          </a:ln>
        </p:spPr>
        <p:txBody>
          <a:bodyPr>
            <a:spAutoFit/>
          </a:bodyPr>
          <a:lstStyle/>
          <a:p>
            <a:pPr algn="ctr"/>
            <a:r>
              <a:rPr lang="fr-FR" dirty="0" smtClean="0">
                <a:solidFill>
                  <a:srgbClr val="FF0000"/>
                </a:solidFill>
              </a:rPr>
              <a:t>réseaux </a:t>
            </a:r>
            <a:r>
              <a:rPr lang="fr-FR" dirty="0">
                <a:solidFill>
                  <a:srgbClr val="FF0000"/>
                </a:solidFill>
              </a:rPr>
              <a:t>internet</a:t>
            </a:r>
            <a:r>
              <a:rPr lang="fr-FR" dirty="0" smtClean="0">
                <a:solidFill>
                  <a:srgbClr val="FF0000"/>
                </a:solidFill>
              </a:rPr>
              <a:t>, intranet, </a:t>
            </a:r>
            <a:r>
              <a:rPr lang="fr-FR" dirty="0">
                <a:solidFill>
                  <a:srgbClr val="FF0000"/>
                </a:solidFill>
              </a:rPr>
              <a:t>Blogs, Wiki </a:t>
            </a:r>
            <a:r>
              <a:rPr lang="fr-FR" dirty="0" smtClean="0">
                <a:solidFill>
                  <a:srgbClr val="FF0000"/>
                </a:solidFill>
              </a:rPr>
              <a:t>, </a:t>
            </a:r>
            <a:r>
              <a:rPr lang="fr-FR" dirty="0" err="1" smtClean="0">
                <a:solidFill>
                  <a:srgbClr val="FF0000"/>
                </a:solidFill>
              </a:rPr>
              <a:t>Twitter</a:t>
            </a:r>
            <a:r>
              <a:rPr lang="fr-FR" dirty="0" smtClean="0">
                <a:solidFill>
                  <a:srgbClr val="FF0000"/>
                </a:solidFill>
              </a:rPr>
              <a:t>,…</a:t>
            </a:r>
            <a:endParaRPr lang="fr-FR" dirty="0">
              <a:solidFill>
                <a:srgbClr val="FF0000"/>
              </a:solidFill>
            </a:endParaRPr>
          </a:p>
        </p:txBody>
      </p:sp>
      <p:sp>
        <p:nvSpPr>
          <p:cNvPr id="8" name="ZoneTexte 7"/>
          <p:cNvSpPr txBox="1">
            <a:spLocks noChangeArrowheads="1"/>
          </p:cNvSpPr>
          <p:nvPr/>
        </p:nvSpPr>
        <p:spPr bwMode="auto">
          <a:xfrm rot="-2040000">
            <a:off x="5474810" y="1051970"/>
            <a:ext cx="2024502" cy="369332"/>
          </a:xfrm>
          <a:prstGeom prst="rect">
            <a:avLst/>
          </a:prstGeom>
          <a:noFill/>
          <a:ln w="9525">
            <a:noFill/>
            <a:miter lim="800000"/>
            <a:headEnd/>
            <a:tailEnd/>
          </a:ln>
        </p:spPr>
        <p:txBody>
          <a:bodyPr wrap="square">
            <a:spAutoFit/>
          </a:bodyPr>
          <a:lstStyle/>
          <a:p>
            <a:r>
              <a:rPr lang="fr-FR" dirty="0" smtClean="0">
                <a:solidFill>
                  <a:srgbClr val="FF0000"/>
                </a:solidFill>
              </a:rPr>
              <a:t>Suite bureautique</a:t>
            </a:r>
            <a:endParaRPr lang="fr-FR" dirty="0">
              <a:solidFill>
                <a:srgbClr val="FF0000"/>
              </a:solidFill>
            </a:endParaRPr>
          </a:p>
        </p:txBody>
      </p:sp>
      <p:pic>
        <p:nvPicPr>
          <p:cNvPr id="9" name="Picture 2" descr="b0q3vpjs"/>
          <p:cNvPicPr>
            <a:picLocks noChangeAspect="1" noChangeArrowheads="1"/>
          </p:cNvPicPr>
          <p:nvPr/>
        </p:nvPicPr>
        <p:blipFill>
          <a:blip r:embed="rId2"/>
          <a:srcRect/>
          <a:stretch>
            <a:fillRect/>
          </a:stretch>
        </p:blipFill>
        <p:spPr bwMode="auto">
          <a:xfrm>
            <a:off x="3643306" y="3573767"/>
            <a:ext cx="1643074" cy="1141117"/>
          </a:xfrm>
          <a:prstGeom prst="rect">
            <a:avLst/>
          </a:prstGeom>
          <a:noFill/>
          <a:ln w="0" algn="in">
            <a:noFill/>
            <a:miter lim="800000"/>
            <a:headEnd/>
            <a:tailEnd/>
          </a:ln>
        </p:spPr>
      </p:pic>
      <p:pic>
        <p:nvPicPr>
          <p:cNvPr id="10" name="Picture 5" descr="D:\Mes Documents\dossiers professionnels\Dossier TICE\Salles\St Jo auxerre\sallelp.JPG"/>
          <p:cNvPicPr/>
          <p:nvPr/>
        </p:nvPicPr>
        <p:blipFill>
          <a:blip r:embed="rId3"/>
          <a:srcRect/>
          <a:stretch>
            <a:fillRect/>
          </a:stretch>
        </p:blipFill>
        <p:spPr bwMode="auto">
          <a:xfrm>
            <a:off x="430286" y="4286256"/>
            <a:ext cx="2927268" cy="2159779"/>
          </a:xfrm>
          <a:prstGeom prst="rect">
            <a:avLst/>
          </a:prstGeom>
          <a:noFill/>
          <a:ln w="9525">
            <a:noFill/>
            <a:miter lim="800000"/>
            <a:headEnd/>
            <a:tailEnd/>
          </a:ln>
        </p:spPr>
      </p:pic>
      <p:pic>
        <p:nvPicPr>
          <p:cNvPr id="11" name="Picture 3" descr="D:\Mes Documents\dossiers professionnels\Dossier TICE\Salles\St Jo auxerre\lp22008 023.jpg"/>
          <p:cNvPicPr/>
          <p:nvPr/>
        </p:nvPicPr>
        <p:blipFill>
          <a:blip r:embed="rId4"/>
          <a:srcRect/>
          <a:stretch>
            <a:fillRect/>
          </a:stretch>
        </p:blipFill>
        <p:spPr bwMode="auto">
          <a:xfrm>
            <a:off x="476329" y="2000240"/>
            <a:ext cx="2881225" cy="2159779"/>
          </a:xfrm>
          <a:prstGeom prst="rect">
            <a:avLst/>
          </a:prstGeom>
          <a:noFill/>
          <a:ln w="9525">
            <a:noFill/>
            <a:miter lim="800000"/>
            <a:headEnd/>
            <a:tailEnd/>
          </a:ln>
        </p:spPr>
      </p:pic>
      <p:pic>
        <p:nvPicPr>
          <p:cNvPr id="13" name="Picture 9" descr="D:\Mes Documents\dossiers professionnels\Dossier TICE\Salles\St Jo auxerre\bq ac.JPG"/>
          <p:cNvPicPr/>
          <p:nvPr/>
        </p:nvPicPr>
        <p:blipFill>
          <a:blip r:embed="rId5"/>
          <a:srcRect/>
          <a:stretch>
            <a:fillRect/>
          </a:stretch>
        </p:blipFill>
        <p:spPr bwMode="auto">
          <a:xfrm>
            <a:off x="5619865" y="2000240"/>
            <a:ext cx="2881225" cy="2159779"/>
          </a:xfrm>
          <a:prstGeom prst="rect">
            <a:avLst/>
          </a:prstGeom>
          <a:noFill/>
          <a:ln w="9525">
            <a:noFill/>
            <a:miter lim="800000"/>
            <a:headEnd/>
            <a:tailEnd/>
          </a:ln>
        </p:spPr>
      </p:pic>
      <p:pic>
        <p:nvPicPr>
          <p:cNvPr id="14" name="Picture 4" descr="D:\Mes Documents\dossiers professionnels\Dossier TICE\Salles\St Jo auxerre\lp22008 031.jpg"/>
          <p:cNvPicPr/>
          <p:nvPr/>
        </p:nvPicPr>
        <p:blipFill>
          <a:blip r:embed="rId6"/>
          <a:srcRect/>
          <a:stretch>
            <a:fillRect/>
          </a:stretch>
        </p:blipFill>
        <p:spPr bwMode="auto">
          <a:xfrm>
            <a:off x="5619865" y="4214818"/>
            <a:ext cx="2881225" cy="2159779"/>
          </a:xfrm>
          <a:prstGeom prst="rect">
            <a:avLst/>
          </a:prstGeom>
          <a:noFill/>
          <a:ln w="9525">
            <a:noFill/>
            <a:miter lim="800000"/>
            <a:headEnd/>
            <a:tailEnd/>
          </a:ln>
        </p:spPr>
      </p:pic>
      <p:sp>
        <p:nvSpPr>
          <p:cNvPr id="15" name="ZoneTexte 14"/>
          <p:cNvSpPr txBox="1">
            <a:spLocks noChangeArrowheads="1"/>
          </p:cNvSpPr>
          <p:nvPr/>
        </p:nvSpPr>
        <p:spPr bwMode="auto">
          <a:xfrm rot="-2040000">
            <a:off x="876113" y="1062049"/>
            <a:ext cx="2658493" cy="369332"/>
          </a:xfrm>
          <a:prstGeom prst="rect">
            <a:avLst/>
          </a:prstGeom>
          <a:noFill/>
          <a:ln w="9525">
            <a:noFill/>
            <a:miter lim="800000"/>
            <a:headEnd/>
            <a:tailEnd/>
          </a:ln>
        </p:spPr>
        <p:txBody>
          <a:bodyPr wrap="square">
            <a:spAutoFit/>
          </a:bodyPr>
          <a:lstStyle/>
          <a:p>
            <a:r>
              <a:rPr lang="fr-FR" dirty="0" smtClean="0">
                <a:solidFill>
                  <a:srgbClr val="FF0000"/>
                </a:solidFill>
              </a:rPr>
              <a:t>Plate-forme collaborative</a:t>
            </a:r>
            <a:endParaRPr lang="fr-FR" dirty="0">
              <a:solidFill>
                <a:srgbClr val="FF0000"/>
              </a:solidFill>
            </a:endParaRPr>
          </a:p>
        </p:txBody>
      </p:sp>
      <p:sp>
        <p:nvSpPr>
          <p:cNvPr id="17" name="ZoneTexte 16"/>
          <p:cNvSpPr txBox="1"/>
          <p:nvPr/>
        </p:nvSpPr>
        <p:spPr>
          <a:xfrm>
            <a:off x="214282" y="71414"/>
            <a:ext cx="8786874" cy="461665"/>
          </a:xfrm>
          <a:prstGeom prst="rect">
            <a:avLst/>
          </a:prstGeom>
          <a:solidFill>
            <a:srgbClr val="C00000"/>
          </a:solidFill>
        </p:spPr>
        <p:txBody>
          <a:bodyPr wrap="square" rtlCol="0">
            <a:spAutoFit/>
          </a:bodyPr>
          <a:lstStyle/>
          <a:p>
            <a:pPr algn="ctr"/>
            <a:r>
              <a:rPr lang="fr-FR" sz="2400" dirty="0" smtClean="0">
                <a:solidFill>
                  <a:schemeClr val="bg1"/>
                </a:solidFill>
                <a:latin typeface="Century Gothic" pitchFamily="34" charset="0"/>
              </a:rPr>
              <a:t>De la salle info à l’espace professionnel</a:t>
            </a:r>
            <a:endParaRPr lang="fr-FR" sz="2400" b="1" dirty="0">
              <a:solidFill>
                <a:schemeClr val="bg1"/>
              </a:solidFill>
              <a:latin typeface="Century Gothic"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par>
                          <p:cTn id="8" fill="hold">
                            <p:stCondLst>
                              <p:cond delay="500"/>
                            </p:stCondLst>
                            <p:childTnLst>
                              <p:par>
                                <p:cTn id="9" presetID="16" presetClass="entr" presetSubtype="21"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barn(inVertical)">
                                      <p:cBhvr>
                                        <p:cTn id="11" dur="1000"/>
                                        <p:tgtEl>
                                          <p:spTgt spid="7"/>
                                        </p:tgtEl>
                                      </p:cBhvr>
                                    </p:animEffect>
                                  </p:childTnLst>
                                </p:cTn>
                              </p:par>
                            </p:childTnLst>
                          </p:cTn>
                        </p:par>
                        <p:par>
                          <p:cTn id="12" fill="hold" nodeType="withGroup">
                            <p:stCondLst>
                              <p:cond delay="1500"/>
                            </p:stCondLst>
                            <p:childTnLst>
                              <p:par>
                                <p:cTn id="13" presetID="16" presetClass="entr" presetSubtype="21" fill="hold" grpId="0" nodeType="after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barn(inVertical)">
                                      <p:cBhvr>
                                        <p:cTn id="15" dur="1000"/>
                                        <p:tgtEl>
                                          <p:spTgt spid="8"/>
                                        </p:tgtEl>
                                      </p:cBhvr>
                                    </p:animEffect>
                                  </p:childTnLst>
                                </p:cTn>
                              </p:par>
                            </p:childTnLst>
                          </p:cTn>
                        </p:par>
                        <p:par>
                          <p:cTn id="16" fill="hold" nodeType="withGroup">
                            <p:stCondLst>
                              <p:cond delay="2500"/>
                            </p:stCondLst>
                            <p:childTnLst>
                              <p:par>
                                <p:cTn id="17" presetID="16" presetClass="entr" presetSubtype="21" fill="hold" grpId="0" nodeType="after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barn(inVertical)">
                                      <p:cBhvr>
                                        <p:cTn id="19" dur="1000"/>
                                        <p:tgtEl>
                                          <p:spTgt spid="6"/>
                                        </p:tgtEl>
                                      </p:cBhvr>
                                    </p:animEffect>
                                  </p:childTnLst>
                                </p:cTn>
                              </p:par>
                            </p:childTnLst>
                          </p:cTn>
                        </p:par>
                        <p:par>
                          <p:cTn id="20" fill="hold">
                            <p:stCondLst>
                              <p:cond delay="3500"/>
                            </p:stCondLst>
                            <p:childTnLst>
                              <p:par>
                                <p:cTn id="21" presetID="16" presetClass="entr" presetSubtype="21" fill="hold" grpId="0" nodeType="afterEffect">
                                  <p:stCondLst>
                                    <p:cond delay="0"/>
                                  </p:stCondLst>
                                  <p:childTnLst>
                                    <p:set>
                                      <p:cBhvr>
                                        <p:cTn id="22" dur="1" fill="hold">
                                          <p:stCondLst>
                                            <p:cond delay="0"/>
                                          </p:stCondLst>
                                        </p:cTn>
                                        <p:tgtEl>
                                          <p:spTgt spid="15"/>
                                        </p:tgtEl>
                                        <p:attrNameLst>
                                          <p:attrName>style.visibility</p:attrName>
                                        </p:attrNameLst>
                                      </p:cBhvr>
                                      <p:to>
                                        <p:strVal val="visible"/>
                                      </p:to>
                                    </p:set>
                                    <p:animEffect transition="in" filter="barn(inVertical)">
                                      <p:cBhvr>
                                        <p:cTn id="23" dur="1000"/>
                                        <p:tgtEl>
                                          <p:spTgt spid="15"/>
                                        </p:tgtEl>
                                      </p:cBhvr>
                                    </p:animEffect>
                                  </p:childTnLst>
                                </p:cTn>
                              </p:par>
                            </p:childTnLst>
                          </p:cTn>
                        </p:par>
                        <p:par>
                          <p:cTn id="24" fill="hold">
                            <p:stCondLst>
                              <p:cond delay="4500"/>
                            </p:stCondLst>
                            <p:childTnLst>
                              <p:par>
                                <p:cTn id="25" presetID="10" presetClass="entr" presetSubtype="0" fill="hold" grpId="0" nodeType="afterEffect">
                                  <p:stCondLst>
                                    <p:cond delay="0"/>
                                  </p:stCondLst>
                                  <p:childTnLst>
                                    <p:set>
                                      <p:cBhvr>
                                        <p:cTn id="26" dur="1" fill="hold">
                                          <p:stCondLst>
                                            <p:cond delay="0"/>
                                          </p:stCondLst>
                                        </p:cTn>
                                        <p:tgtEl>
                                          <p:spTgt spid="4">
                                            <p:txEl>
                                              <p:pRg st="0" end="0"/>
                                            </p:txEl>
                                          </p:spTgt>
                                        </p:tgtEl>
                                        <p:attrNameLst>
                                          <p:attrName>style.visibility</p:attrName>
                                        </p:attrNameLst>
                                      </p:cBhvr>
                                      <p:to>
                                        <p:strVal val="visible"/>
                                      </p:to>
                                    </p:set>
                                    <p:animEffect transition="in" filter="fade">
                                      <p:cBhvr>
                                        <p:cTn id="27" dur="20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allAtOnce"/>
      <p:bldP spid="5" grpId="0"/>
      <p:bldP spid="6" grpId="0"/>
      <p:bldP spid="7" grpId="0"/>
      <p:bldP spid="8" grpId="0"/>
      <p:bldP spid="15"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0034" y="1643050"/>
            <a:ext cx="8229600" cy="4929222"/>
          </a:xfrm>
          <a:solidFill>
            <a:schemeClr val="bg2">
              <a:lumMod val="90000"/>
            </a:schemeClr>
          </a:solidFill>
          <a:ln>
            <a:noFill/>
          </a:ln>
        </p:spPr>
        <p:style>
          <a:lnRef idx="1">
            <a:schemeClr val="dk1"/>
          </a:lnRef>
          <a:fillRef idx="2">
            <a:schemeClr val="dk1"/>
          </a:fillRef>
          <a:effectRef idx="1">
            <a:schemeClr val="dk1"/>
          </a:effectRef>
          <a:fontRef idx="minor">
            <a:schemeClr val="dk1"/>
          </a:fontRef>
        </p:style>
        <p:txBody>
          <a:bodyPr>
            <a:normAutofit fontScale="62500" lnSpcReduction="20000"/>
          </a:bodyPr>
          <a:lstStyle/>
          <a:p>
            <a:pPr algn="just">
              <a:spcBef>
                <a:spcPts val="0"/>
              </a:spcBef>
              <a:buNone/>
            </a:pPr>
            <a:r>
              <a:rPr lang="fr-FR" sz="900" dirty="0" smtClean="0"/>
              <a:t>    </a:t>
            </a:r>
            <a:endParaRPr lang="fr-FR" sz="2200" dirty="0" smtClean="0"/>
          </a:p>
          <a:p>
            <a:pPr lvl="0"/>
            <a:r>
              <a:rPr lang="fr-FR" sz="2800" b="1" dirty="0" smtClean="0"/>
              <a:t>L’ingénierie de formation</a:t>
            </a:r>
          </a:p>
          <a:p>
            <a:pPr lvl="0">
              <a:buNone/>
            </a:pPr>
            <a:r>
              <a:rPr lang="fr-FR" sz="2800" dirty="0" smtClean="0">
                <a:solidFill>
                  <a:srgbClr val="C00000"/>
                </a:solidFill>
                <a:sym typeface="Webdings"/>
              </a:rPr>
              <a:t>	 	 </a:t>
            </a:r>
            <a:r>
              <a:rPr lang="fr-FR" sz="2400" b="1" dirty="0" smtClean="0">
                <a:solidFill>
                  <a:schemeClr val="tx1"/>
                </a:solidFill>
              </a:rPr>
              <a:t>Les ateliers rédactionnels</a:t>
            </a:r>
          </a:p>
          <a:p>
            <a:pPr lvl="0" indent="17463">
              <a:buNone/>
            </a:pPr>
            <a:r>
              <a:rPr lang="fr-FR" sz="2400" dirty="0" smtClean="0">
                <a:solidFill>
                  <a:schemeClr val="tx1"/>
                </a:solidFill>
                <a:hlinkClick r:id="rId2" action="ppaction://hlinkfile"/>
              </a:rPr>
              <a:t>17 situations </a:t>
            </a:r>
            <a:r>
              <a:rPr lang="fr-FR" sz="2400" dirty="0" smtClean="0">
                <a:solidFill>
                  <a:schemeClr val="tx1"/>
                </a:solidFill>
              </a:rPr>
              <a:t>intègrent des savoirs rédactionnels relatifs à la lecture et écriture d’un genre </a:t>
            </a:r>
            <a:r>
              <a:rPr lang="fr-FR" sz="2400" dirty="0" smtClean="0"/>
              <a:t>et </a:t>
            </a:r>
            <a:r>
              <a:rPr lang="fr-FR" sz="2400" dirty="0" smtClean="0">
                <a:solidFill>
                  <a:schemeClr val="tx1"/>
                </a:solidFill>
              </a:rPr>
              <a:t>aux procédés d’écriture (ex : l</a:t>
            </a:r>
            <a:r>
              <a:rPr lang="fr-FR" sz="2400" dirty="0" smtClean="0"/>
              <a:t>e courrier de réclamation à un fournisseur (1.1.5)</a:t>
            </a:r>
            <a:r>
              <a:rPr lang="fr-FR" sz="2400" dirty="0" smtClean="0">
                <a:solidFill>
                  <a:schemeClr val="tx1"/>
                </a:solidFill>
              </a:rPr>
              <a:t> </a:t>
            </a:r>
            <a:r>
              <a:rPr lang="fr-FR" sz="2400" dirty="0" smtClean="0"/>
              <a:t>Le discours (2.4.4), La fiche synthèse (3.1.1), Le rapport d’étape (4.1.5), etc.)</a:t>
            </a:r>
            <a:endParaRPr lang="fr-FR" sz="2400" dirty="0" smtClean="0">
              <a:solidFill>
                <a:schemeClr val="tx1"/>
              </a:solidFill>
            </a:endParaRPr>
          </a:p>
          <a:p>
            <a:pPr lvl="0" indent="17463">
              <a:buNone/>
            </a:pPr>
            <a:r>
              <a:rPr lang="fr-FR" sz="2800" dirty="0" smtClean="0">
                <a:solidFill>
                  <a:srgbClr val="C00000"/>
                </a:solidFill>
              </a:rPr>
              <a:t>	</a:t>
            </a:r>
          </a:p>
          <a:p>
            <a:pPr lvl="0">
              <a:buNone/>
            </a:pPr>
            <a:r>
              <a:rPr lang="fr-FR" sz="2800" dirty="0" smtClean="0">
                <a:solidFill>
                  <a:srgbClr val="C00000"/>
                </a:solidFill>
              </a:rPr>
              <a:t>		</a:t>
            </a:r>
            <a:r>
              <a:rPr lang="fr-FR" sz="2800" dirty="0" smtClean="0">
                <a:solidFill>
                  <a:srgbClr val="C00000"/>
                </a:solidFill>
                <a:sym typeface="Webdings"/>
              </a:rPr>
              <a:t> </a:t>
            </a:r>
            <a:r>
              <a:rPr lang="fr-FR" sz="2400" b="1" dirty="0" smtClean="0">
                <a:solidFill>
                  <a:schemeClr val="tx1"/>
                </a:solidFill>
              </a:rPr>
              <a:t>Le passeport professionnel</a:t>
            </a:r>
          </a:p>
          <a:p>
            <a:pPr lvl="0" indent="12700" algn="just">
              <a:buNone/>
            </a:pPr>
            <a:r>
              <a:rPr lang="fr-FR" sz="2400" dirty="0" smtClean="0">
                <a:solidFill>
                  <a:schemeClr val="tx1"/>
                </a:solidFill>
              </a:rPr>
              <a:t>Le jeune saisit la trace des situations professionnelles. Il réécrit ses différents épisodes professionnels au cours du cycle… </a:t>
            </a:r>
          </a:p>
          <a:p>
            <a:pPr indent="12700" algn="just">
              <a:spcBef>
                <a:spcPts val="600"/>
              </a:spcBef>
              <a:buNone/>
            </a:pPr>
            <a:r>
              <a:rPr lang="fr-FR" sz="2400" dirty="0" smtClean="0">
                <a:solidFill>
                  <a:schemeClr val="tx1"/>
                </a:solidFill>
              </a:rPr>
              <a:t>Outil de veille pour légitimer le parcours de l’élève (</a:t>
            </a:r>
            <a:r>
              <a:rPr lang="fr-FR" sz="2400" i="1" dirty="0" smtClean="0">
                <a:solidFill>
                  <a:schemeClr val="tx1"/>
                </a:solidFill>
              </a:rPr>
              <a:t>nombre d’étapes pour acquérir la compétence, cibler les compétences non validées à négocier pour les prochaines  </a:t>
            </a:r>
            <a:r>
              <a:rPr lang="fr-FR" sz="2400" i="1" dirty="0" err="1" smtClean="0">
                <a:solidFill>
                  <a:schemeClr val="tx1"/>
                </a:solidFill>
              </a:rPr>
              <a:t>PFMP</a:t>
            </a:r>
            <a:r>
              <a:rPr lang="fr-FR" sz="2400" i="1" dirty="0" smtClean="0">
                <a:solidFill>
                  <a:schemeClr val="tx1"/>
                </a:solidFill>
              </a:rPr>
              <a:t>, évaluation </a:t>
            </a:r>
            <a:r>
              <a:rPr lang="fr-FR" sz="2400" i="1" dirty="0" err="1" smtClean="0">
                <a:solidFill>
                  <a:schemeClr val="tx1"/>
                </a:solidFill>
              </a:rPr>
              <a:t>CCF</a:t>
            </a:r>
            <a:r>
              <a:rPr lang="fr-FR" sz="2400" i="1" dirty="0" smtClean="0">
                <a:solidFill>
                  <a:schemeClr val="tx1"/>
                </a:solidFill>
              </a:rPr>
              <a:t>,…</a:t>
            </a:r>
            <a:r>
              <a:rPr lang="fr-FR" sz="2400" dirty="0" smtClean="0">
                <a:solidFill>
                  <a:schemeClr val="tx1"/>
                </a:solidFill>
              </a:rPr>
              <a:t> )</a:t>
            </a:r>
          </a:p>
          <a:p>
            <a:pPr lvl="0" indent="12700" algn="just">
              <a:buNone/>
            </a:pPr>
            <a:endParaRPr lang="fr-FR" sz="2400" dirty="0" smtClean="0">
              <a:solidFill>
                <a:schemeClr val="tx1"/>
              </a:solidFill>
            </a:endParaRPr>
          </a:p>
          <a:p>
            <a:pPr lvl="0">
              <a:buNone/>
            </a:pPr>
            <a:r>
              <a:rPr lang="fr-FR" sz="2800" dirty="0" smtClean="0">
                <a:solidFill>
                  <a:srgbClr val="C00000"/>
                </a:solidFill>
                <a:sym typeface="Webdings"/>
              </a:rPr>
              <a:t>	 	 </a:t>
            </a:r>
            <a:r>
              <a:rPr lang="fr-FR" sz="2400" b="1" dirty="0" smtClean="0">
                <a:solidFill>
                  <a:schemeClr val="tx1"/>
                </a:solidFill>
                <a:sym typeface="Webdings"/>
                <a:hlinkClick r:id="rId3" action="ppaction://hlinkfile"/>
              </a:rPr>
              <a:t>Les </a:t>
            </a:r>
            <a:r>
              <a:rPr lang="fr-FR" sz="2400" b="1" dirty="0" err="1" smtClean="0">
                <a:solidFill>
                  <a:schemeClr val="tx1"/>
                </a:solidFill>
                <a:hlinkClick r:id="rId3" action="ppaction://hlinkfile"/>
              </a:rPr>
              <a:t>PFMP</a:t>
            </a:r>
            <a:endParaRPr lang="fr-FR" sz="2400" b="1" dirty="0" smtClean="0">
              <a:solidFill>
                <a:schemeClr val="tx1"/>
              </a:solidFill>
            </a:endParaRPr>
          </a:p>
          <a:p>
            <a:pPr lvl="0" indent="12700">
              <a:buNone/>
            </a:pPr>
            <a:r>
              <a:rPr lang="fr-FR" sz="2400" dirty="0" smtClean="0">
                <a:solidFill>
                  <a:schemeClr val="tx1"/>
                </a:solidFill>
              </a:rPr>
              <a:t>Dans toutes structures avec activités de gestion administrative variées   </a:t>
            </a:r>
          </a:p>
          <a:p>
            <a:pPr lvl="0" indent="12700">
              <a:buNone/>
            </a:pPr>
            <a:r>
              <a:rPr lang="fr-FR" sz="2400" dirty="0" smtClean="0">
                <a:solidFill>
                  <a:schemeClr val="tx1"/>
                </a:solidFill>
              </a:rPr>
              <a:t>Bien outiller les élèves, surtout de seconde, pour la recherche de stage</a:t>
            </a:r>
          </a:p>
          <a:p>
            <a:pPr lvl="0" indent="12700">
              <a:buNone/>
            </a:pPr>
            <a:endParaRPr lang="fr-FR" sz="2400" dirty="0" smtClean="0">
              <a:solidFill>
                <a:schemeClr val="tx1"/>
              </a:solidFill>
            </a:endParaRPr>
          </a:p>
          <a:p>
            <a:pPr lvl="0" indent="12700">
              <a:buNone/>
            </a:pPr>
            <a:r>
              <a:rPr lang="fr-FR" sz="2800" dirty="0" smtClean="0">
                <a:solidFill>
                  <a:srgbClr val="C00000"/>
                </a:solidFill>
                <a:sym typeface="Webdings"/>
              </a:rPr>
              <a:t> 	 </a:t>
            </a:r>
            <a:r>
              <a:rPr lang="fr-FR" sz="2400" b="1" dirty="0" smtClean="0">
                <a:solidFill>
                  <a:schemeClr val="tx1"/>
                </a:solidFill>
                <a:sym typeface="Webdings"/>
              </a:rPr>
              <a:t>Les stratégies et progressions pédagogiques</a:t>
            </a:r>
          </a:p>
          <a:p>
            <a:pPr lvl="0">
              <a:buNone/>
            </a:pPr>
            <a:r>
              <a:rPr lang="fr-FR" sz="2400" b="1" dirty="0" smtClean="0">
                <a:solidFill>
                  <a:schemeClr val="tx1"/>
                </a:solidFill>
                <a:sym typeface="Webdings"/>
              </a:rPr>
              <a:t>	</a:t>
            </a:r>
            <a:r>
              <a:rPr lang="fr-FR" sz="2400" dirty="0" smtClean="0">
                <a:solidFill>
                  <a:schemeClr val="tx1"/>
                </a:solidFill>
                <a:sym typeface="Webdings"/>
              </a:rPr>
              <a:t>C’est un travail d’équipe à établir sur le cycle complet.</a:t>
            </a:r>
            <a:endParaRPr lang="fr-FR" sz="2800" dirty="0"/>
          </a:p>
        </p:txBody>
      </p:sp>
      <p:sp>
        <p:nvSpPr>
          <p:cNvPr id="4" name="ZoneTexte 3"/>
          <p:cNvSpPr txBox="1"/>
          <p:nvPr/>
        </p:nvSpPr>
        <p:spPr>
          <a:xfrm>
            <a:off x="214282" y="210901"/>
            <a:ext cx="8786874" cy="646331"/>
          </a:xfrm>
          <a:prstGeom prst="rect">
            <a:avLst/>
          </a:prstGeom>
          <a:gradFill>
            <a:gsLst>
              <a:gs pos="0">
                <a:srgbClr val="000000"/>
              </a:gs>
              <a:gs pos="39999">
                <a:srgbClr val="0A128C"/>
              </a:gs>
              <a:gs pos="70000">
                <a:srgbClr val="181CC7"/>
              </a:gs>
              <a:gs pos="88000">
                <a:srgbClr val="7005D4"/>
              </a:gs>
              <a:gs pos="100000">
                <a:srgbClr val="8C3D91"/>
              </a:gs>
            </a:gsLst>
            <a:lin ang="4200000" scaled="0"/>
          </a:gradFill>
        </p:spPr>
        <p:txBody>
          <a:bodyPr wrap="square" rtlCol="0">
            <a:spAutoFit/>
          </a:bodyPr>
          <a:lstStyle/>
          <a:p>
            <a:pPr algn="ctr"/>
            <a:r>
              <a:rPr lang="fr-FR" sz="3600" b="1" dirty="0" smtClean="0">
                <a:solidFill>
                  <a:srgbClr val="33CC33"/>
                </a:solidFill>
              </a:rPr>
              <a:t>Le nouveau baccalauréat</a:t>
            </a:r>
            <a:endParaRPr lang="fr-FR" sz="3600" dirty="0">
              <a:solidFill>
                <a:schemeClr val="bg1"/>
              </a:solidFill>
            </a:endParaRPr>
          </a:p>
        </p:txBody>
      </p:sp>
      <p:sp>
        <p:nvSpPr>
          <p:cNvPr id="5" name="ZoneTexte 4"/>
          <p:cNvSpPr txBox="1"/>
          <p:nvPr/>
        </p:nvSpPr>
        <p:spPr>
          <a:xfrm>
            <a:off x="214282" y="857232"/>
            <a:ext cx="8786874" cy="461665"/>
          </a:xfrm>
          <a:prstGeom prst="rect">
            <a:avLst/>
          </a:prstGeom>
          <a:solidFill>
            <a:srgbClr val="C00000"/>
          </a:solidFill>
        </p:spPr>
        <p:txBody>
          <a:bodyPr wrap="square" rtlCol="0">
            <a:spAutoFit/>
          </a:bodyPr>
          <a:lstStyle/>
          <a:p>
            <a:pPr algn="ctr"/>
            <a:r>
              <a:rPr lang="fr-FR" sz="2400" dirty="0" smtClean="0">
                <a:solidFill>
                  <a:schemeClr val="bg1"/>
                </a:solidFill>
                <a:latin typeface="Century Gothic" pitchFamily="34" charset="0"/>
              </a:rPr>
              <a:t>Les conditions de mise en œuvre </a:t>
            </a:r>
            <a:endParaRPr lang="fr-FR" sz="2400" b="1" dirty="0">
              <a:solidFill>
                <a:schemeClr val="bg1"/>
              </a:solidFill>
              <a:latin typeface="Century Gothic" pitchFamily="34" charset="0"/>
            </a:endParaRPr>
          </a:p>
        </p:txBody>
      </p:sp>
      <p:pic>
        <p:nvPicPr>
          <p:cNvPr id="6" name="Picture 2"/>
          <p:cNvPicPr>
            <a:picLocks noChangeAspect="1" noChangeArrowheads="1"/>
          </p:cNvPicPr>
          <p:nvPr/>
        </p:nvPicPr>
        <p:blipFill>
          <a:blip r:embed="rId4"/>
          <a:srcRect/>
          <a:stretch>
            <a:fillRect/>
          </a:stretch>
        </p:blipFill>
        <p:spPr bwMode="auto">
          <a:xfrm>
            <a:off x="642910" y="428604"/>
            <a:ext cx="1074972" cy="70545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Text Box 2058"/>
          <p:cNvSpPr txBox="1">
            <a:spLocks noChangeArrowheads="1"/>
          </p:cNvSpPr>
          <p:nvPr/>
        </p:nvSpPr>
        <p:spPr bwMode="auto">
          <a:xfrm>
            <a:off x="857224" y="1430712"/>
            <a:ext cx="7715304" cy="1200329"/>
          </a:xfrm>
          <a:prstGeom prst="rect">
            <a:avLst/>
          </a:prstGeom>
          <a:noFill/>
          <a:ln w="9525">
            <a:noFill/>
            <a:miter lim="800000"/>
            <a:headEnd/>
            <a:tailEnd/>
          </a:ln>
        </p:spPr>
        <p:txBody>
          <a:bodyPr wrap="square">
            <a:spAutoFit/>
          </a:bodyPr>
          <a:lstStyle/>
          <a:p>
            <a:pPr algn="ctr"/>
            <a:r>
              <a:rPr lang="fr-FR" sz="2400" dirty="0" smtClean="0">
                <a:cs typeface="Times New Roman" pitchFamily="18" charset="0"/>
              </a:rPr>
              <a:t>le gestionnaire administratif  exerce principalement au sein d’entreprises de petite et moyenne taille, de collectivités territoriales, d’administrations ou d’associations</a:t>
            </a:r>
            <a:endParaRPr lang="fr-FR" sz="2400" dirty="0">
              <a:cs typeface="Times New Roman" pitchFamily="18" charset="0"/>
            </a:endParaRPr>
          </a:p>
        </p:txBody>
      </p:sp>
      <p:sp>
        <p:nvSpPr>
          <p:cNvPr id="5124" name="Text Box 2058"/>
          <p:cNvSpPr txBox="1">
            <a:spLocks noChangeArrowheads="1"/>
          </p:cNvSpPr>
          <p:nvPr/>
        </p:nvSpPr>
        <p:spPr bwMode="auto">
          <a:xfrm>
            <a:off x="1500166" y="2571744"/>
            <a:ext cx="6048375" cy="1384995"/>
          </a:xfrm>
          <a:prstGeom prst="rect">
            <a:avLst/>
          </a:prstGeom>
          <a:noFill/>
          <a:ln w="9525">
            <a:noFill/>
            <a:miter lim="800000"/>
            <a:headEnd/>
            <a:tailEnd/>
          </a:ln>
        </p:spPr>
        <p:txBody>
          <a:bodyPr>
            <a:spAutoFit/>
          </a:bodyPr>
          <a:lstStyle/>
          <a:p>
            <a:endParaRPr lang="fr-FR" sz="2000" b="1" dirty="0">
              <a:solidFill>
                <a:srgbClr val="0B1449"/>
              </a:solidFill>
              <a:latin typeface="Arial" charset="0"/>
            </a:endParaRPr>
          </a:p>
          <a:p>
            <a:pPr algn="ctr"/>
            <a:r>
              <a:rPr lang="fr-FR" sz="2400" b="1" i="1" dirty="0" smtClean="0">
                <a:solidFill>
                  <a:srgbClr val="C00000"/>
                </a:solidFill>
                <a:latin typeface="Century Gothic" pitchFamily="34" charset="0"/>
                <a:cs typeface="Times New Roman" pitchFamily="18" charset="0"/>
              </a:rPr>
              <a:t>selon le type d’organisation, </a:t>
            </a:r>
          </a:p>
          <a:p>
            <a:pPr algn="ctr"/>
            <a:r>
              <a:rPr lang="fr-FR" sz="2400" b="1" i="1" dirty="0" smtClean="0">
                <a:solidFill>
                  <a:srgbClr val="C00000"/>
                </a:solidFill>
                <a:latin typeface="Century Gothic" pitchFamily="34" charset="0"/>
                <a:cs typeface="Times New Roman" pitchFamily="18" charset="0"/>
              </a:rPr>
              <a:t>cela requiert </a:t>
            </a:r>
            <a:r>
              <a:rPr lang="fr-FR" sz="2000" b="1" i="1" dirty="0">
                <a:solidFill>
                  <a:srgbClr val="C00000"/>
                </a:solidFill>
                <a:latin typeface="Century Gothic" pitchFamily="34" charset="0"/>
              </a:rPr>
              <a:t/>
            </a:r>
            <a:br>
              <a:rPr lang="fr-FR" sz="2000" b="1" i="1" dirty="0">
                <a:solidFill>
                  <a:srgbClr val="C00000"/>
                </a:solidFill>
                <a:latin typeface="Century Gothic" pitchFamily="34" charset="0"/>
              </a:rPr>
            </a:br>
            <a:r>
              <a:rPr lang="fr-FR" sz="1600" dirty="0">
                <a:solidFill>
                  <a:srgbClr val="0B1449"/>
                </a:solidFill>
                <a:latin typeface="Century Gothic" pitchFamily="34" charset="0"/>
              </a:rPr>
              <a:t> </a:t>
            </a:r>
          </a:p>
        </p:txBody>
      </p:sp>
      <p:sp>
        <p:nvSpPr>
          <p:cNvPr id="11278" name="Text Box 2058"/>
          <p:cNvSpPr txBox="1">
            <a:spLocks noChangeArrowheads="1"/>
          </p:cNvSpPr>
          <p:nvPr/>
        </p:nvSpPr>
        <p:spPr bwMode="auto">
          <a:xfrm>
            <a:off x="500034" y="4500570"/>
            <a:ext cx="3786214" cy="1831271"/>
          </a:xfrm>
          <a:prstGeom prst="rect">
            <a:avLst/>
          </a:prstGeom>
          <a:noFill/>
          <a:ln w="9525">
            <a:noFill/>
            <a:miter lim="800000"/>
            <a:headEnd/>
            <a:tailEnd/>
          </a:ln>
        </p:spPr>
        <p:txBody>
          <a:bodyPr wrap="square">
            <a:spAutoFit/>
          </a:bodyPr>
          <a:lstStyle/>
          <a:p>
            <a:r>
              <a:rPr lang="fr-FR" dirty="0"/>
              <a:t>Une forte multivalence, des qualités relationnelles certaines. </a:t>
            </a:r>
            <a:endParaRPr lang="fr-FR" dirty="0" smtClean="0"/>
          </a:p>
          <a:p>
            <a:pPr>
              <a:spcBef>
                <a:spcPts val="600"/>
              </a:spcBef>
            </a:pPr>
            <a:r>
              <a:rPr lang="fr-FR" dirty="0" smtClean="0"/>
              <a:t>Dans les petites structures, le </a:t>
            </a:r>
            <a:r>
              <a:rPr lang="fr-FR" dirty="0"/>
              <a:t>gestionnaire </a:t>
            </a:r>
            <a:r>
              <a:rPr lang="fr-FR" dirty="0" smtClean="0"/>
              <a:t>administratif seconde le responsable ; il a un rôle de support métier.</a:t>
            </a:r>
            <a:endParaRPr lang="fr-FR" dirty="0"/>
          </a:p>
        </p:txBody>
      </p:sp>
      <p:grpSp>
        <p:nvGrpSpPr>
          <p:cNvPr id="3" name="Groupe 2"/>
          <p:cNvGrpSpPr>
            <a:grpSpLocks/>
          </p:cNvGrpSpPr>
          <p:nvPr/>
        </p:nvGrpSpPr>
        <p:grpSpPr bwMode="auto">
          <a:xfrm>
            <a:off x="4429125" y="3786190"/>
            <a:ext cx="4143404" cy="2525715"/>
            <a:chOff x="4716465" y="4271963"/>
            <a:chExt cx="4473576" cy="2525715"/>
          </a:xfrm>
        </p:grpSpPr>
        <p:sp>
          <p:nvSpPr>
            <p:cNvPr id="11274" name="AutoShape 9"/>
            <p:cNvSpPr>
              <a:spLocks noChangeArrowheads="1"/>
            </p:cNvSpPr>
            <p:nvPr/>
          </p:nvSpPr>
          <p:spPr bwMode="auto">
            <a:xfrm rot="-1883361">
              <a:off x="5798810" y="4271963"/>
              <a:ext cx="429374" cy="503238"/>
            </a:xfrm>
            <a:prstGeom prst="downArrow">
              <a:avLst>
                <a:gd name="adj1" fmla="val 50000"/>
                <a:gd name="adj2" fmla="val 29138"/>
              </a:avLst>
            </a:prstGeom>
            <a:solidFill>
              <a:srgbClr val="C00000"/>
            </a:solidFill>
            <a:ln w="9525">
              <a:noFill/>
              <a:miter lim="800000"/>
              <a:headEnd/>
              <a:tailEnd/>
            </a:ln>
          </p:spPr>
          <p:txBody>
            <a:bodyPr wrap="none" anchor="ctr"/>
            <a:lstStyle/>
            <a:p>
              <a:endParaRPr lang="fr-FR" dirty="0"/>
            </a:p>
          </p:txBody>
        </p:sp>
        <p:grpSp>
          <p:nvGrpSpPr>
            <p:cNvPr id="4" name="Group 16"/>
            <p:cNvGrpSpPr>
              <a:grpSpLocks/>
            </p:cNvGrpSpPr>
            <p:nvPr/>
          </p:nvGrpSpPr>
          <p:grpSpPr bwMode="auto">
            <a:xfrm>
              <a:off x="4716465" y="4813302"/>
              <a:ext cx="4473576" cy="1984376"/>
              <a:chOff x="2971" y="2795"/>
              <a:chExt cx="2818" cy="1250"/>
            </a:xfrm>
          </p:grpSpPr>
          <p:sp>
            <p:nvSpPr>
              <p:cNvPr id="11276" name="Text Box 2058"/>
              <p:cNvSpPr txBox="1">
                <a:spLocks noChangeArrowheads="1"/>
              </p:cNvSpPr>
              <p:nvPr/>
            </p:nvSpPr>
            <p:spPr bwMode="auto">
              <a:xfrm>
                <a:off x="2971" y="2795"/>
                <a:ext cx="2722" cy="213"/>
              </a:xfrm>
              <a:prstGeom prst="rect">
                <a:avLst/>
              </a:prstGeom>
              <a:noFill/>
              <a:ln w="9525">
                <a:noFill/>
                <a:miter lim="800000"/>
                <a:headEnd/>
                <a:tailEnd/>
              </a:ln>
            </p:spPr>
            <p:txBody>
              <a:bodyPr>
                <a:spAutoFit/>
              </a:bodyPr>
              <a:lstStyle/>
              <a:p>
                <a:endParaRPr lang="fr-FR" sz="1600">
                  <a:solidFill>
                    <a:srgbClr val="0B1449"/>
                  </a:solidFill>
                  <a:latin typeface="Arial" charset="0"/>
                </a:endParaRPr>
              </a:p>
            </p:txBody>
          </p:sp>
          <p:sp>
            <p:nvSpPr>
              <p:cNvPr id="11277" name="Text Box 2058"/>
              <p:cNvSpPr txBox="1">
                <a:spLocks noChangeArrowheads="1"/>
              </p:cNvSpPr>
              <p:nvPr/>
            </p:nvSpPr>
            <p:spPr bwMode="auto">
              <a:xfrm>
                <a:off x="3198" y="2891"/>
                <a:ext cx="2591" cy="1154"/>
              </a:xfrm>
              <a:prstGeom prst="rect">
                <a:avLst/>
              </a:prstGeom>
              <a:noFill/>
              <a:ln w="9525">
                <a:noFill/>
                <a:miter lim="800000"/>
                <a:headEnd/>
                <a:tailEnd/>
              </a:ln>
            </p:spPr>
            <p:txBody>
              <a:bodyPr>
                <a:spAutoFit/>
              </a:bodyPr>
              <a:lstStyle/>
              <a:p>
                <a:pPr algn="just"/>
                <a:r>
                  <a:rPr lang="fr-FR" dirty="0"/>
                  <a:t>Une spécialisation </a:t>
                </a:r>
                <a:r>
                  <a:rPr lang="fr-FR" dirty="0" smtClean="0"/>
                  <a:t>en fonction de </a:t>
                </a:r>
                <a:r>
                  <a:rPr lang="fr-FR" dirty="0"/>
                  <a:t>la taille importante de </a:t>
                </a:r>
                <a:r>
                  <a:rPr lang="fr-FR" dirty="0" smtClean="0"/>
                  <a:t>l’entreprise et/ou de son secteur d’activité. </a:t>
                </a:r>
              </a:p>
              <a:p>
                <a:pPr>
                  <a:spcBef>
                    <a:spcPts val="600"/>
                  </a:spcBef>
                </a:pPr>
                <a:r>
                  <a:rPr lang="fr-FR" dirty="0" smtClean="0"/>
                  <a:t>Le </a:t>
                </a:r>
                <a:r>
                  <a:rPr lang="fr-FR" dirty="0"/>
                  <a:t>gestionnaire administratif intervient </a:t>
                </a:r>
                <a:r>
                  <a:rPr lang="fr-FR" dirty="0" smtClean="0"/>
                  <a:t>alors sur </a:t>
                </a:r>
                <a:r>
                  <a:rPr lang="fr-FR" dirty="0"/>
                  <a:t>des processus administratifs </a:t>
                </a:r>
                <a:r>
                  <a:rPr lang="fr-FR" dirty="0" smtClean="0"/>
                  <a:t>spécifiques liés aux </a:t>
                </a:r>
                <a:r>
                  <a:rPr lang="fr-FR" dirty="0" err="1" smtClean="0"/>
                  <a:t>process</a:t>
                </a:r>
                <a:r>
                  <a:rPr lang="fr-FR" dirty="0" smtClean="0"/>
                  <a:t>-métiers.</a:t>
                </a:r>
              </a:p>
            </p:txBody>
          </p:sp>
        </p:grpSp>
      </p:grpSp>
      <p:sp>
        <p:nvSpPr>
          <p:cNvPr id="16" name="ZoneTexte 15"/>
          <p:cNvSpPr txBox="1"/>
          <p:nvPr/>
        </p:nvSpPr>
        <p:spPr>
          <a:xfrm>
            <a:off x="214282" y="214290"/>
            <a:ext cx="8786874" cy="646331"/>
          </a:xfrm>
          <a:prstGeom prst="rect">
            <a:avLst/>
          </a:prstGeom>
          <a:gradFill flip="none" rotWithShape="1">
            <a:gsLst>
              <a:gs pos="0">
                <a:srgbClr val="000000"/>
              </a:gs>
              <a:gs pos="39999">
                <a:srgbClr val="0A128C"/>
              </a:gs>
              <a:gs pos="70000">
                <a:srgbClr val="181CC7"/>
              </a:gs>
              <a:gs pos="88000">
                <a:srgbClr val="7005D4"/>
              </a:gs>
              <a:gs pos="100000">
                <a:srgbClr val="8C3D91"/>
              </a:gs>
            </a:gsLst>
            <a:lin ang="2700000" scaled="0"/>
            <a:tileRect/>
          </a:gradFill>
        </p:spPr>
        <p:txBody>
          <a:bodyPr wrap="square" rtlCol="0">
            <a:spAutoFit/>
          </a:bodyPr>
          <a:lstStyle/>
          <a:p>
            <a:pPr algn="ctr"/>
            <a:r>
              <a:rPr lang="fr-FR" sz="3600" b="1" dirty="0" smtClean="0">
                <a:solidFill>
                  <a:srgbClr val="33CC33"/>
                </a:solidFill>
              </a:rPr>
              <a:t>La note d’opportunité</a:t>
            </a:r>
            <a:endParaRPr lang="fr-FR" sz="3600" b="1" dirty="0">
              <a:solidFill>
                <a:srgbClr val="33CC33"/>
              </a:solidFill>
            </a:endParaRPr>
          </a:p>
        </p:txBody>
      </p:sp>
      <p:sp>
        <p:nvSpPr>
          <p:cNvPr id="17" name="ZoneTexte 16"/>
          <p:cNvSpPr txBox="1"/>
          <p:nvPr/>
        </p:nvSpPr>
        <p:spPr>
          <a:xfrm>
            <a:off x="214282" y="857232"/>
            <a:ext cx="8786874" cy="400110"/>
          </a:xfrm>
          <a:prstGeom prst="rect">
            <a:avLst/>
          </a:prstGeom>
          <a:solidFill>
            <a:srgbClr val="C00000"/>
          </a:solidFill>
        </p:spPr>
        <p:txBody>
          <a:bodyPr wrap="square" rtlCol="0">
            <a:spAutoFit/>
          </a:bodyPr>
          <a:lstStyle/>
          <a:p>
            <a:pPr algn="ctr"/>
            <a:r>
              <a:rPr lang="fr-FR" sz="2000" dirty="0" smtClean="0">
                <a:solidFill>
                  <a:schemeClr val="bg1"/>
                </a:solidFill>
                <a:latin typeface="Century Gothic" pitchFamily="34" charset="0"/>
              </a:rPr>
              <a:t>Pour quels métiers ?</a:t>
            </a:r>
            <a:endParaRPr lang="fr-FR" sz="2000" b="1" dirty="0">
              <a:solidFill>
                <a:schemeClr val="bg1"/>
              </a:solidFill>
              <a:latin typeface="Century Gothic" pitchFamily="34" charset="0"/>
            </a:endParaRPr>
          </a:p>
        </p:txBody>
      </p:sp>
      <p:pic>
        <p:nvPicPr>
          <p:cNvPr id="18" name="Picture 2"/>
          <p:cNvPicPr>
            <a:picLocks noChangeAspect="1" noChangeArrowheads="1"/>
          </p:cNvPicPr>
          <p:nvPr/>
        </p:nvPicPr>
        <p:blipFill>
          <a:blip r:embed="rId4"/>
          <a:srcRect/>
          <a:stretch>
            <a:fillRect/>
          </a:stretch>
        </p:blipFill>
        <p:spPr bwMode="auto">
          <a:xfrm>
            <a:off x="642910" y="428604"/>
            <a:ext cx="1074972" cy="705450"/>
          </a:xfrm>
          <a:prstGeom prst="rect">
            <a:avLst/>
          </a:prstGeom>
          <a:noFill/>
          <a:ln w="9525">
            <a:noFill/>
            <a:miter lim="800000"/>
            <a:headEnd/>
            <a:tailEnd/>
          </a:ln>
          <a:effectLst/>
        </p:spPr>
      </p:pic>
      <p:sp>
        <p:nvSpPr>
          <p:cNvPr id="23" name="AutoShape 9"/>
          <p:cNvSpPr>
            <a:spLocks noChangeArrowheads="1"/>
          </p:cNvSpPr>
          <p:nvPr/>
        </p:nvSpPr>
        <p:spPr bwMode="auto">
          <a:xfrm rot="1783511">
            <a:off x="2884648" y="3780237"/>
            <a:ext cx="397684" cy="503238"/>
          </a:xfrm>
          <a:prstGeom prst="downArrow">
            <a:avLst>
              <a:gd name="adj1" fmla="val 50000"/>
              <a:gd name="adj2" fmla="val 29138"/>
            </a:avLst>
          </a:prstGeom>
          <a:solidFill>
            <a:srgbClr val="C00000"/>
          </a:solidFill>
          <a:ln w="9525">
            <a:noFill/>
            <a:miter lim="800000"/>
            <a:headEnd/>
            <a:tailEnd/>
          </a:ln>
        </p:spPr>
        <p:txBody>
          <a:bodyPr wrap="none" anchor="ctr"/>
          <a:lstStyle/>
          <a:p>
            <a:endParaRPr lang="fr-FR" dirty="0"/>
          </a:p>
        </p:txBody>
      </p:sp>
    </p:spTree>
    <p:custDataLst>
      <p:tags r:id="rId1"/>
    </p:custDataLst>
  </p:cSld>
  <p:clrMapOvr>
    <a:masterClrMapping/>
  </p:clrMapOvr>
  <p:transition advTm="40000"/>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5123"/>
                                        </p:tgtEl>
                                        <p:attrNameLst>
                                          <p:attrName>style.visibility</p:attrName>
                                        </p:attrNameLst>
                                      </p:cBhvr>
                                      <p:to>
                                        <p:strVal val="visible"/>
                                      </p:to>
                                    </p:set>
                                    <p:animEffect transition="in" filter="circle(in)">
                                      <p:cBhvr>
                                        <p:cTn id="7" dur="2000"/>
                                        <p:tgtEl>
                                          <p:spTgt spid="512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1" presetClass="entr" presetSubtype="0" fill="hold" grpId="0" nodeType="clickEffect">
                                  <p:stCondLst>
                                    <p:cond delay="0"/>
                                  </p:stCondLst>
                                  <p:childTnLst>
                                    <p:set>
                                      <p:cBhvr>
                                        <p:cTn id="11" dur="1" fill="hold">
                                          <p:stCondLst>
                                            <p:cond delay="0"/>
                                          </p:stCondLst>
                                        </p:cTn>
                                        <p:tgtEl>
                                          <p:spTgt spid="5124"/>
                                        </p:tgtEl>
                                        <p:attrNameLst>
                                          <p:attrName>style.visibility</p:attrName>
                                        </p:attrNameLst>
                                      </p:cBhvr>
                                      <p:to>
                                        <p:strVal val="visible"/>
                                      </p:to>
                                    </p:set>
                                    <p:anim calcmode="lin" valueType="num">
                                      <p:cBhvr>
                                        <p:cTn id="12" dur="1000" fill="hold"/>
                                        <p:tgtEl>
                                          <p:spTgt spid="5124"/>
                                        </p:tgtEl>
                                        <p:attrNameLst>
                                          <p:attrName>ppt_w</p:attrName>
                                        </p:attrNameLst>
                                      </p:cBhvr>
                                      <p:tavLst>
                                        <p:tav tm="0">
                                          <p:val>
                                            <p:fltVal val="0"/>
                                          </p:val>
                                        </p:tav>
                                        <p:tav tm="100000">
                                          <p:val>
                                            <p:strVal val="#ppt_w"/>
                                          </p:val>
                                        </p:tav>
                                      </p:tavLst>
                                    </p:anim>
                                    <p:anim calcmode="lin" valueType="num">
                                      <p:cBhvr>
                                        <p:cTn id="13" dur="1000" fill="hold"/>
                                        <p:tgtEl>
                                          <p:spTgt spid="5124"/>
                                        </p:tgtEl>
                                        <p:attrNameLst>
                                          <p:attrName>ppt_h</p:attrName>
                                        </p:attrNameLst>
                                      </p:cBhvr>
                                      <p:tavLst>
                                        <p:tav tm="0">
                                          <p:val>
                                            <p:fltVal val="0"/>
                                          </p:val>
                                        </p:tav>
                                        <p:tav tm="100000">
                                          <p:val>
                                            <p:strVal val="#ppt_h"/>
                                          </p:val>
                                        </p:tav>
                                      </p:tavLst>
                                    </p:anim>
                                    <p:anim calcmode="lin" valueType="num">
                                      <p:cBhvr>
                                        <p:cTn id="14" dur="1000" fill="hold"/>
                                        <p:tgtEl>
                                          <p:spTgt spid="5124"/>
                                        </p:tgtEl>
                                        <p:attrNameLst>
                                          <p:attrName>style.rotation</p:attrName>
                                        </p:attrNameLst>
                                      </p:cBhvr>
                                      <p:tavLst>
                                        <p:tav tm="0">
                                          <p:val>
                                            <p:fltVal val="90"/>
                                          </p:val>
                                        </p:tav>
                                        <p:tav tm="100000">
                                          <p:val>
                                            <p:fltVal val="0"/>
                                          </p:val>
                                        </p:tav>
                                      </p:tavLst>
                                    </p:anim>
                                    <p:animEffect transition="in" filter="fade">
                                      <p:cBhvr>
                                        <p:cTn id="15" dur="1000"/>
                                        <p:tgtEl>
                                          <p:spTgt spid="5124"/>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42" presetClass="entr" presetSubtype="0" fill="hold" nodeType="clickEffect">
                                  <p:stCondLst>
                                    <p:cond delay="0"/>
                                  </p:stCondLst>
                                  <p:childTnLst>
                                    <p:set>
                                      <p:cBhvr>
                                        <p:cTn id="19" dur="1" fill="hold">
                                          <p:stCondLst>
                                            <p:cond delay="0"/>
                                          </p:stCondLst>
                                        </p:cTn>
                                        <p:tgtEl>
                                          <p:spTgt spid="3"/>
                                        </p:tgtEl>
                                        <p:attrNameLst>
                                          <p:attrName>style.visibility</p:attrName>
                                        </p:attrNameLst>
                                      </p:cBhvr>
                                      <p:to>
                                        <p:strVal val="visible"/>
                                      </p:to>
                                    </p:set>
                                    <p:animEffect transition="in" filter="fade">
                                      <p:cBhvr>
                                        <p:cTn id="20" dur="1000"/>
                                        <p:tgtEl>
                                          <p:spTgt spid="3"/>
                                        </p:tgtEl>
                                      </p:cBhvr>
                                    </p:animEffect>
                                    <p:anim calcmode="lin" valueType="num">
                                      <p:cBhvr>
                                        <p:cTn id="21" dur="1000" fill="hold"/>
                                        <p:tgtEl>
                                          <p:spTgt spid="3"/>
                                        </p:tgtEl>
                                        <p:attrNameLst>
                                          <p:attrName>ppt_x</p:attrName>
                                        </p:attrNameLst>
                                      </p:cBhvr>
                                      <p:tavLst>
                                        <p:tav tm="0">
                                          <p:val>
                                            <p:strVal val="#ppt_x"/>
                                          </p:val>
                                        </p:tav>
                                        <p:tav tm="100000">
                                          <p:val>
                                            <p:strVal val="#ppt_x"/>
                                          </p:val>
                                        </p:tav>
                                      </p:tavLst>
                                    </p:anim>
                                    <p:anim calcmode="lin" valueType="num">
                                      <p:cBhvr>
                                        <p:cTn id="22"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p:bldP spid="512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txBox="1">
            <a:spLocks/>
          </p:cNvSpPr>
          <p:nvPr/>
        </p:nvSpPr>
        <p:spPr bwMode="auto">
          <a:xfrm>
            <a:off x="928661" y="1341438"/>
            <a:ext cx="7769251" cy="4302139"/>
          </a:xfrm>
          <a:prstGeom prst="rect">
            <a:avLst/>
          </a:prstGeom>
          <a:noFill/>
          <a:ln w="9525">
            <a:noFill/>
            <a:miter lim="800000"/>
            <a:headEnd/>
            <a:tailEnd/>
          </a:ln>
        </p:spPr>
        <p:txBody>
          <a:bodyPr/>
          <a:lstStyle/>
          <a:p>
            <a:pPr marL="285750" indent="-285750" algn="ctr" fontAlgn="auto">
              <a:spcBef>
                <a:spcPts val="0"/>
              </a:spcBef>
              <a:spcAft>
                <a:spcPts val="0"/>
              </a:spcAft>
              <a:defRPr/>
            </a:pPr>
            <a:endParaRPr lang="fr-FR" sz="2000" dirty="0" smtClean="0">
              <a:solidFill>
                <a:schemeClr val="accent1"/>
              </a:solidFill>
              <a:cs typeface="+mn-cs"/>
            </a:endParaRPr>
          </a:p>
          <a:p>
            <a:pPr marL="1797050" indent="-3175" fontAlgn="auto">
              <a:spcBef>
                <a:spcPts val="0"/>
              </a:spcBef>
              <a:spcAft>
                <a:spcPts val="0"/>
              </a:spcAft>
              <a:tabLst>
                <a:tab pos="1793875" algn="l"/>
              </a:tabLst>
              <a:defRPr/>
            </a:pPr>
            <a:r>
              <a:rPr lang="fr-FR" sz="2000" i="1" dirty="0" smtClean="0">
                <a:cs typeface="+mn-cs"/>
              </a:rPr>
              <a:t>Assistant </a:t>
            </a:r>
            <a:r>
              <a:rPr lang="fr-FR" sz="2000" i="1" dirty="0">
                <a:cs typeface="+mn-cs"/>
              </a:rPr>
              <a:t>administratif</a:t>
            </a:r>
          </a:p>
          <a:p>
            <a:pPr marL="1797050" indent="-3175" fontAlgn="auto">
              <a:spcBef>
                <a:spcPts val="0"/>
              </a:spcBef>
              <a:spcAft>
                <a:spcPts val="0"/>
              </a:spcAft>
              <a:tabLst>
                <a:tab pos="1793875" algn="l"/>
              </a:tabLst>
              <a:defRPr/>
            </a:pPr>
            <a:r>
              <a:rPr lang="fr-FR" sz="2000" i="1" dirty="0">
                <a:cs typeface="+mn-cs"/>
              </a:rPr>
              <a:t>Employé administratif</a:t>
            </a:r>
          </a:p>
          <a:p>
            <a:pPr marL="1797050" indent="-3175" fontAlgn="auto">
              <a:spcBef>
                <a:spcPts val="0"/>
              </a:spcBef>
              <a:spcAft>
                <a:spcPts val="0"/>
              </a:spcAft>
              <a:tabLst>
                <a:tab pos="1793875" algn="l"/>
              </a:tabLst>
              <a:defRPr/>
            </a:pPr>
            <a:r>
              <a:rPr lang="fr-FR" sz="2000" i="1" dirty="0">
                <a:cs typeface="+mn-cs"/>
              </a:rPr>
              <a:t>Secrétaire administratif</a:t>
            </a:r>
          </a:p>
          <a:p>
            <a:pPr marL="1797050" indent="-3175" fontAlgn="auto">
              <a:spcBef>
                <a:spcPts val="0"/>
              </a:spcBef>
              <a:spcAft>
                <a:spcPts val="0"/>
              </a:spcAft>
              <a:tabLst>
                <a:tab pos="1793875" algn="l"/>
              </a:tabLst>
              <a:defRPr/>
            </a:pPr>
            <a:r>
              <a:rPr lang="fr-FR" sz="2000" i="1" dirty="0">
                <a:cs typeface="+mn-cs"/>
              </a:rPr>
              <a:t>Technicien des services administratifs</a:t>
            </a:r>
          </a:p>
          <a:p>
            <a:pPr marL="1797050" indent="-3175" fontAlgn="auto">
              <a:spcBef>
                <a:spcPts val="0"/>
              </a:spcBef>
              <a:spcAft>
                <a:spcPts val="0"/>
              </a:spcAft>
              <a:tabLst>
                <a:tab pos="1793875" algn="l"/>
              </a:tabLst>
              <a:defRPr/>
            </a:pPr>
            <a:r>
              <a:rPr lang="fr-FR" sz="2000" i="1" dirty="0">
                <a:cs typeface="+mn-cs"/>
              </a:rPr>
              <a:t>Adjoint </a:t>
            </a:r>
            <a:r>
              <a:rPr lang="fr-FR" sz="2000" i="1" dirty="0" smtClean="0">
                <a:cs typeface="+mn-cs"/>
              </a:rPr>
              <a:t>administratif</a:t>
            </a:r>
          </a:p>
          <a:p>
            <a:pPr marL="1797050" indent="-3175" fontAlgn="auto">
              <a:spcBef>
                <a:spcPts val="0"/>
              </a:spcBef>
              <a:spcAft>
                <a:spcPts val="0"/>
              </a:spcAft>
              <a:tabLst>
                <a:tab pos="1793875" algn="l"/>
              </a:tabLst>
              <a:defRPr/>
            </a:pPr>
            <a:r>
              <a:rPr lang="fr-FR" sz="2000" i="1" dirty="0" smtClean="0"/>
              <a:t>Etc.</a:t>
            </a:r>
            <a:endParaRPr lang="fr-FR" sz="2000" i="1" dirty="0">
              <a:cs typeface="+mn-cs"/>
            </a:endParaRPr>
          </a:p>
          <a:p>
            <a:pPr marL="1797050" indent="-3175" fontAlgn="auto">
              <a:spcBef>
                <a:spcPts val="0"/>
              </a:spcBef>
              <a:spcAft>
                <a:spcPts val="0"/>
              </a:spcAft>
              <a:tabLst>
                <a:tab pos="1793875" algn="l"/>
              </a:tabLst>
              <a:defRPr/>
            </a:pPr>
            <a:endParaRPr lang="fr-FR" sz="2000" i="1" dirty="0" smtClean="0">
              <a:cs typeface="+mn-cs"/>
            </a:endParaRPr>
          </a:p>
          <a:p>
            <a:pPr marL="1797050" indent="-3175" fontAlgn="auto">
              <a:spcBef>
                <a:spcPts val="0"/>
              </a:spcBef>
              <a:spcAft>
                <a:spcPts val="0"/>
              </a:spcAft>
              <a:tabLst>
                <a:tab pos="1793875" algn="l"/>
              </a:tabLst>
              <a:defRPr/>
            </a:pPr>
            <a:endParaRPr lang="fr-FR" sz="2000" i="1" dirty="0" smtClean="0">
              <a:cs typeface="+mn-cs"/>
            </a:endParaRPr>
          </a:p>
          <a:p>
            <a:pPr marL="1797050" indent="-3175" fontAlgn="auto">
              <a:spcBef>
                <a:spcPts val="0"/>
              </a:spcBef>
              <a:spcAft>
                <a:spcPts val="0"/>
              </a:spcAft>
              <a:tabLst>
                <a:tab pos="1793875" algn="l"/>
              </a:tabLst>
              <a:defRPr/>
            </a:pPr>
            <a:r>
              <a:rPr lang="fr-FR" sz="2000" i="1" dirty="0" smtClean="0">
                <a:cs typeface="+mn-cs"/>
              </a:rPr>
              <a:t>Assistant </a:t>
            </a:r>
            <a:r>
              <a:rPr lang="fr-FR" sz="2000" i="1" dirty="0">
                <a:cs typeface="+mn-cs"/>
              </a:rPr>
              <a:t>de gestion </a:t>
            </a:r>
          </a:p>
          <a:p>
            <a:pPr marL="1797050" indent="-3175" fontAlgn="auto">
              <a:spcBef>
                <a:spcPts val="0"/>
              </a:spcBef>
              <a:spcAft>
                <a:spcPts val="0"/>
              </a:spcAft>
              <a:tabLst>
                <a:tab pos="1793875" algn="l"/>
              </a:tabLst>
              <a:defRPr/>
            </a:pPr>
            <a:r>
              <a:rPr lang="fr-FR" sz="2000" i="1" dirty="0">
                <a:cs typeface="+mn-cs"/>
              </a:rPr>
              <a:t>Gestionnaire commercial</a:t>
            </a:r>
          </a:p>
          <a:p>
            <a:pPr marL="1797050" indent="-3175" fontAlgn="auto">
              <a:spcBef>
                <a:spcPts val="0"/>
              </a:spcBef>
              <a:spcAft>
                <a:spcPts val="0"/>
              </a:spcAft>
              <a:tabLst>
                <a:tab pos="1793875" algn="l"/>
              </a:tabLst>
              <a:defRPr/>
            </a:pPr>
            <a:r>
              <a:rPr lang="fr-FR" sz="2000" i="1" dirty="0">
                <a:cs typeface="+mn-cs"/>
              </a:rPr>
              <a:t>Gestionnaire du </a:t>
            </a:r>
            <a:r>
              <a:rPr lang="fr-FR" sz="2000" i="1" dirty="0" smtClean="0">
                <a:cs typeface="+mn-cs"/>
              </a:rPr>
              <a:t>personnel</a:t>
            </a:r>
          </a:p>
          <a:p>
            <a:pPr marL="1797050" indent="-3175" fontAlgn="auto">
              <a:spcBef>
                <a:spcPts val="0"/>
              </a:spcBef>
              <a:spcAft>
                <a:spcPts val="0"/>
              </a:spcAft>
              <a:tabLst>
                <a:tab pos="1793875" algn="l"/>
              </a:tabLst>
              <a:defRPr/>
            </a:pPr>
            <a:r>
              <a:rPr lang="fr-FR" sz="2000" i="1" dirty="0" smtClean="0"/>
              <a:t>Etc.</a:t>
            </a:r>
            <a:endParaRPr lang="fr-FR" sz="2000" i="1" dirty="0">
              <a:cs typeface="+mn-cs"/>
            </a:endParaRPr>
          </a:p>
          <a:p>
            <a:pPr marL="1797050" indent="-3175" fontAlgn="auto">
              <a:spcBef>
                <a:spcPts val="0"/>
              </a:spcBef>
              <a:spcAft>
                <a:spcPts val="0"/>
              </a:spcAft>
              <a:tabLst>
                <a:tab pos="1793875" algn="l"/>
              </a:tabLst>
              <a:defRPr/>
            </a:pPr>
            <a:endParaRPr lang="fr-FR" sz="2400" i="1" dirty="0">
              <a:solidFill>
                <a:schemeClr val="tx2"/>
              </a:solidFill>
              <a:cs typeface="+mn-cs"/>
            </a:endParaRPr>
          </a:p>
        </p:txBody>
      </p:sp>
      <p:sp>
        <p:nvSpPr>
          <p:cNvPr id="4" name="Titre 1"/>
          <p:cNvSpPr>
            <a:spLocks/>
          </p:cNvSpPr>
          <p:nvPr/>
        </p:nvSpPr>
        <p:spPr bwMode="auto">
          <a:xfrm>
            <a:off x="107950" y="280988"/>
            <a:ext cx="8589963" cy="720725"/>
          </a:xfrm>
          <a:prstGeom prst="rect">
            <a:avLst/>
          </a:prstGeom>
          <a:noFill/>
          <a:ln w="9525">
            <a:noFill/>
            <a:miter lim="800000"/>
            <a:headEnd/>
            <a:tailEnd/>
          </a:ln>
        </p:spPr>
        <p:txBody>
          <a:bodyPr anchor="ctr"/>
          <a:lstStyle/>
          <a:p>
            <a:pPr algn="r" fontAlgn="auto">
              <a:spcBef>
                <a:spcPts val="0"/>
              </a:spcBef>
              <a:spcAft>
                <a:spcPts val="0"/>
              </a:spcAft>
              <a:defRPr/>
            </a:pPr>
            <a:r>
              <a:rPr lang="fr-FR" sz="2400" i="1" dirty="0">
                <a:solidFill>
                  <a:srgbClr val="C00000"/>
                </a:solidFill>
                <a:latin typeface="+mj-lt"/>
                <a:cs typeface="+mn-cs"/>
              </a:rPr>
              <a:t>L’ENTRÉE DANS LA VIE ACTIVE</a:t>
            </a:r>
          </a:p>
          <a:p>
            <a:pPr algn="r" fontAlgn="auto">
              <a:spcBef>
                <a:spcPts val="0"/>
              </a:spcBef>
              <a:spcAft>
                <a:spcPts val="0"/>
              </a:spcAft>
              <a:defRPr/>
            </a:pPr>
            <a:r>
              <a:rPr lang="fr-FR" sz="2400" i="1" dirty="0">
                <a:solidFill>
                  <a:srgbClr val="C00000"/>
                </a:solidFill>
                <a:latin typeface="+mj-lt"/>
                <a:cs typeface="+mn-cs"/>
              </a:rPr>
              <a:t>DU GESTIONNAIRE ADMINISTRATIF</a:t>
            </a:r>
          </a:p>
        </p:txBody>
      </p:sp>
      <p:sp>
        <p:nvSpPr>
          <p:cNvPr id="18445" name="ZoneTexte 13"/>
          <p:cNvSpPr txBox="1">
            <a:spLocks noChangeArrowheads="1"/>
          </p:cNvSpPr>
          <p:nvPr/>
        </p:nvSpPr>
        <p:spPr bwMode="auto">
          <a:xfrm>
            <a:off x="485804" y="3529016"/>
            <a:ext cx="8229600" cy="400050"/>
          </a:xfrm>
          <a:prstGeom prst="rect">
            <a:avLst/>
          </a:prstGeom>
          <a:noFill/>
          <a:ln w="9525">
            <a:noFill/>
            <a:miter lim="800000"/>
            <a:headEnd/>
            <a:tailEnd/>
          </a:ln>
        </p:spPr>
        <p:txBody>
          <a:bodyPr>
            <a:spAutoFit/>
          </a:bodyPr>
          <a:lstStyle/>
          <a:p>
            <a:r>
              <a:rPr lang="fr-FR" sz="2000" b="1" dirty="0" smtClean="0">
                <a:solidFill>
                  <a:srgbClr val="C00000"/>
                </a:solidFill>
                <a:latin typeface="Arial" charset="0"/>
              </a:rPr>
              <a:t>ou avec </a:t>
            </a:r>
            <a:r>
              <a:rPr lang="fr-FR" sz="2000" b="1" dirty="0">
                <a:solidFill>
                  <a:srgbClr val="C00000"/>
                </a:solidFill>
                <a:latin typeface="Arial" charset="0"/>
              </a:rPr>
              <a:t>une spécificité … </a:t>
            </a:r>
          </a:p>
        </p:txBody>
      </p:sp>
      <p:sp>
        <p:nvSpPr>
          <p:cNvPr id="14" name="ZoneTexte 13"/>
          <p:cNvSpPr txBox="1"/>
          <p:nvPr/>
        </p:nvSpPr>
        <p:spPr>
          <a:xfrm>
            <a:off x="214282" y="214290"/>
            <a:ext cx="8786874" cy="646331"/>
          </a:xfrm>
          <a:prstGeom prst="rect">
            <a:avLst/>
          </a:prstGeom>
          <a:gradFill flip="none" rotWithShape="1">
            <a:gsLst>
              <a:gs pos="0">
                <a:srgbClr val="000000"/>
              </a:gs>
              <a:gs pos="39999">
                <a:srgbClr val="0A128C"/>
              </a:gs>
              <a:gs pos="70000">
                <a:srgbClr val="181CC7"/>
              </a:gs>
              <a:gs pos="88000">
                <a:srgbClr val="7005D4"/>
              </a:gs>
              <a:gs pos="100000">
                <a:srgbClr val="8C3D91"/>
              </a:gs>
            </a:gsLst>
            <a:lin ang="2700000" scaled="0"/>
            <a:tileRect/>
          </a:gradFill>
        </p:spPr>
        <p:txBody>
          <a:bodyPr wrap="square" rtlCol="0">
            <a:spAutoFit/>
          </a:bodyPr>
          <a:lstStyle/>
          <a:p>
            <a:pPr algn="ctr"/>
            <a:r>
              <a:rPr lang="fr-FR" sz="3600" b="1" dirty="0" smtClean="0">
                <a:solidFill>
                  <a:srgbClr val="33CC33"/>
                </a:solidFill>
              </a:rPr>
              <a:t>La note d’opportunité</a:t>
            </a:r>
            <a:endParaRPr lang="fr-FR" sz="3600" b="1" dirty="0">
              <a:solidFill>
                <a:srgbClr val="33CC33"/>
              </a:solidFill>
            </a:endParaRPr>
          </a:p>
        </p:txBody>
      </p:sp>
      <p:sp>
        <p:nvSpPr>
          <p:cNvPr id="16" name="ZoneTexte 15"/>
          <p:cNvSpPr txBox="1"/>
          <p:nvPr/>
        </p:nvSpPr>
        <p:spPr>
          <a:xfrm>
            <a:off x="214282" y="857232"/>
            <a:ext cx="8786874" cy="400110"/>
          </a:xfrm>
          <a:prstGeom prst="rect">
            <a:avLst/>
          </a:prstGeom>
          <a:solidFill>
            <a:srgbClr val="C00000"/>
          </a:solidFill>
        </p:spPr>
        <p:txBody>
          <a:bodyPr wrap="square" rtlCol="0">
            <a:spAutoFit/>
          </a:bodyPr>
          <a:lstStyle/>
          <a:p>
            <a:pPr algn="ctr"/>
            <a:r>
              <a:rPr lang="fr-FR" sz="2000" dirty="0" smtClean="0">
                <a:solidFill>
                  <a:schemeClr val="bg1"/>
                </a:solidFill>
                <a:latin typeface="Century Gothic" pitchFamily="34" charset="0"/>
              </a:rPr>
              <a:t>Pourquoi le bac Gestion-Administration ?</a:t>
            </a:r>
            <a:endParaRPr lang="fr-FR" sz="2000" b="1" dirty="0">
              <a:solidFill>
                <a:schemeClr val="bg1"/>
              </a:solidFill>
              <a:latin typeface="Century Gothic" pitchFamily="34" charset="0"/>
            </a:endParaRPr>
          </a:p>
        </p:txBody>
      </p:sp>
    </p:spTree>
  </p:cSld>
  <p:clrMapOvr>
    <a:masterClrMapping/>
  </p:clrMapOvr>
  <p:transition spd="slow" advTm="20000"/>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285720" y="4143380"/>
            <a:ext cx="8643998" cy="250033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4" name="Rectangle 3"/>
          <p:cNvSpPr/>
          <p:nvPr/>
        </p:nvSpPr>
        <p:spPr>
          <a:xfrm>
            <a:off x="285720" y="214290"/>
            <a:ext cx="8643998" cy="4000528"/>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7" name="Rectangle 6"/>
          <p:cNvSpPr/>
          <p:nvPr/>
        </p:nvSpPr>
        <p:spPr>
          <a:xfrm>
            <a:off x="785786" y="2071678"/>
            <a:ext cx="1540806" cy="2646878"/>
          </a:xfrm>
          <a:prstGeom prst="rect">
            <a:avLst/>
          </a:prstGeom>
          <a:noFill/>
        </p:spPr>
        <p:txBody>
          <a:bodyPr wrap="none" lIns="91440" tIns="45720" rIns="91440" bIns="45720">
            <a:spAutoFit/>
          </a:bodyPr>
          <a:lstStyle/>
          <a:p>
            <a:pPr algn="ctr"/>
            <a:r>
              <a:rPr lang="fr-FR" sz="16600" b="1" dirty="0" smtClean="0">
                <a:ln w="1905"/>
                <a:solidFill>
                  <a:schemeClr val="bg1">
                    <a:lumMod val="95000"/>
                  </a:schemeClr>
                </a:solidFill>
                <a:effectLst>
                  <a:innerShdw blurRad="69850" dist="43180" dir="5400000">
                    <a:srgbClr val="000000">
                      <a:alpha val="65000"/>
                    </a:srgbClr>
                  </a:innerShdw>
                </a:effectLst>
                <a:latin typeface="Tahoma" pitchFamily="34" charset="0"/>
                <a:ea typeface="Tahoma" pitchFamily="34" charset="0"/>
                <a:cs typeface="Tahoma" pitchFamily="34" charset="0"/>
              </a:rPr>
              <a:t>1</a:t>
            </a:r>
            <a:endParaRPr lang="fr-FR" sz="16600" b="1" cap="none" spc="0" dirty="0">
              <a:ln w="1905"/>
              <a:solidFill>
                <a:schemeClr val="bg1">
                  <a:lumMod val="95000"/>
                </a:schemeClr>
              </a:solidFill>
              <a:effectLst>
                <a:innerShdw blurRad="69850" dist="43180" dir="5400000">
                  <a:srgbClr val="000000">
                    <a:alpha val="65000"/>
                  </a:srgbClr>
                </a:innerShdw>
              </a:effectLst>
              <a:latin typeface="Tahoma" pitchFamily="34" charset="0"/>
              <a:ea typeface="Tahoma" pitchFamily="34" charset="0"/>
              <a:cs typeface="Tahoma" pitchFamily="34" charset="0"/>
            </a:endParaRPr>
          </a:p>
        </p:txBody>
      </p:sp>
      <p:sp>
        <p:nvSpPr>
          <p:cNvPr id="8" name="Rectangle 7"/>
          <p:cNvSpPr/>
          <p:nvPr/>
        </p:nvSpPr>
        <p:spPr>
          <a:xfrm>
            <a:off x="-285784" y="5643578"/>
            <a:ext cx="1818126" cy="1938992"/>
          </a:xfrm>
          <a:prstGeom prst="rect">
            <a:avLst/>
          </a:prstGeom>
          <a:noFill/>
        </p:spPr>
        <p:txBody>
          <a:bodyPr wrap="square" lIns="91440" tIns="45720" rIns="91440" bIns="45720">
            <a:spAutoFit/>
          </a:bodyPr>
          <a:lstStyle/>
          <a:p>
            <a:pPr algn="ctr"/>
            <a:r>
              <a:rPr lang="fr-FR" sz="12000" i="1" dirty="0" smtClean="0">
                <a:ln w="1905"/>
                <a:solidFill>
                  <a:schemeClr val="tx1">
                    <a:lumMod val="75000"/>
                    <a:lumOff val="25000"/>
                  </a:schemeClr>
                </a:solidFill>
                <a:effectLst>
                  <a:innerShdw blurRad="69850" dist="43180" dir="5400000">
                    <a:srgbClr val="000000">
                      <a:alpha val="65000"/>
                    </a:srgbClr>
                  </a:innerShdw>
                </a:effectLst>
                <a:latin typeface="Arial Narrow" pitchFamily="34" charset="0"/>
                <a:ea typeface="Tahoma" pitchFamily="34" charset="0"/>
                <a:cs typeface="Arial" pitchFamily="34" charset="0"/>
              </a:rPr>
              <a:t>“</a:t>
            </a:r>
            <a:endParaRPr lang="fr-FR" sz="12000" i="1" cap="none" spc="0" dirty="0">
              <a:ln w="1905"/>
              <a:solidFill>
                <a:schemeClr val="tx1">
                  <a:lumMod val="75000"/>
                  <a:lumOff val="25000"/>
                </a:schemeClr>
              </a:solidFill>
              <a:effectLst>
                <a:innerShdw blurRad="69850" dist="43180" dir="5400000">
                  <a:srgbClr val="000000">
                    <a:alpha val="65000"/>
                  </a:srgbClr>
                </a:innerShdw>
              </a:effectLst>
              <a:latin typeface="Arial Narrow" pitchFamily="34" charset="0"/>
              <a:ea typeface="Tahoma" pitchFamily="34" charset="0"/>
              <a:cs typeface="Arial" pitchFamily="34" charset="0"/>
            </a:endParaRPr>
          </a:p>
        </p:txBody>
      </p:sp>
      <p:sp>
        <p:nvSpPr>
          <p:cNvPr id="9" name="ZoneTexte 8"/>
          <p:cNvSpPr txBox="1"/>
          <p:nvPr/>
        </p:nvSpPr>
        <p:spPr>
          <a:xfrm>
            <a:off x="2000232" y="3476154"/>
            <a:ext cx="6429420" cy="738664"/>
          </a:xfrm>
          <a:prstGeom prst="rect">
            <a:avLst/>
          </a:prstGeom>
          <a:gradFill>
            <a:gsLst>
              <a:gs pos="0">
                <a:srgbClr val="FFFFFF"/>
              </a:gs>
              <a:gs pos="16000">
                <a:srgbClr val="1F1F1F"/>
              </a:gs>
              <a:gs pos="0">
                <a:srgbClr val="FFFFFF"/>
              </a:gs>
              <a:gs pos="42000">
                <a:srgbClr val="636363"/>
              </a:gs>
              <a:gs pos="53000">
                <a:srgbClr val="CFCFCF"/>
              </a:gs>
              <a:gs pos="66000">
                <a:srgbClr val="CFCFCF"/>
              </a:gs>
              <a:gs pos="75999">
                <a:srgbClr val="1F1F1F"/>
              </a:gs>
              <a:gs pos="78999">
                <a:srgbClr val="FFFFFF"/>
              </a:gs>
              <a:gs pos="100000">
                <a:srgbClr val="7F7F7F"/>
              </a:gs>
            </a:gsLst>
            <a:lin ang="4200000" scaled="0"/>
          </a:gradFill>
        </p:spPr>
        <p:txBody>
          <a:bodyPr wrap="square" rtlCol="0">
            <a:spAutoFit/>
          </a:bodyPr>
          <a:lstStyle/>
          <a:p>
            <a:r>
              <a:rPr lang="fr-FR" sz="4200" b="1" dirty="0" smtClean="0">
                <a:solidFill>
                  <a:srgbClr val="FF0000"/>
                </a:solidFill>
              </a:rPr>
              <a:t>Les enjeux  </a:t>
            </a:r>
            <a:endParaRPr lang="fr-FR" sz="4200" dirty="0">
              <a:solidFill>
                <a:schemeClr val="bg1"/>
              </a:solidFill>
            </a:endParaRPr>
          </a:p>
        </p:txBody>
      </p:sp>
      <p:sp>
        <p:nvSpPr>
          <p:cNvPr id="10" name="ZoneTexte 9"/>
          <p:cNvSpPr txBox="1"/>
          <p:nvPr/>
        </p:nvSpPr>
        <p:spPr>
          <a:xfrm>
            <a:off x="2000232" y="4214818"/>
            <a:ext cx="6444208" cy="692497"/>
          </a:xfrm>
          <a:prstGeom prst="rect">
            <a:avLst/>
          </a:prstGeom>
          <a:solidFill>
            <a:schemeClr val="bg1">
              <a:lumMod val="50000"/>
            </a:schemeClr>
          </a:solidFill>
        </p:spPr>
        <p:txBody>
          <a:bodyPr wrap="square" rtlCol="0">
            <a:spAutoFit/>
          </a:bodyPr>
          <a:lstStyle/>
          <a:p>
            <a:r>
              <a:rPr lang="fr-FR" sz="3900" b="1" dirty="0" smtClean="0">
                <a:solidFill>
                  <a:schemeClr val="bg1"/>
                </a:solidFill>
              </a:rPr>
              <a:t>Clés de la réussite </a:t>
            </a:r>
            <a:endParaRPr lang="fr-FR" sz="3900" b="1" dirty="0">
              <a:solidFill>
                <a:schemeClr val="bg1"/>
              </a:solidFill>
            </a:endParaRPr>
          </a:p>
        </p:txBody>
      </p:sp>
      <p:sp>
        <p:nvSpPr>
          <p:cNvPr id="14" name="ZoneTexte 13"/>
          <p:cNvSpPr txBox="1"/>
          <p:nvPr/>
        </p:nvSpPr>
        <p:spPr>
          <a:xfrm>
            <a:off x="6786578" y="6143644"/>
            <a:ext cx="1857388" cy="369332"/>
          </a:xfrm>
          <a:prstGeom prst="rect">
            <a:avLst/>
          </a:prstGeom>
          <a:noFill/>
        </p:spPr>
        <p:txBody>
          <a:bodyPr wrap="square" rtlCol="0">
            <a:spAutoFit/>
          </a:bodyPr>
          <a:lstStyle/>
          <a:p>
            <a:r>
              <a:rPr lang="fr-FR" dirty="0" smtClean="0"/>
              <a:t>Académie de Lille</a:t>
            </a:r>
            <a:endParaRPr lang="fr-F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4" name="Espace réservé du contenu 3"/>
          <p:cNvSpPr>
            <a:spLocks noGrp="1"/>
          </p:cNvSpPr>
          <p:nvPr>
            <p:ph sz="half" idx="2"/>
          </p:nvPr>
        </p:nvSpPr>
        <p:spPr>
          <a:xfrm>
            <a:off x="214282" y="1571612"/>
            <a:ext cx="4357718" cy="5000660"/>
          </a:xfrm>
          <a:ln>
            <a:noFill/>
          </a:ln>
        </p:spPr>
        <p:txBody>
          <a:bodyPr>
            <a:normAutofit fontScale="92500" lnSpcReduction="10000"/>
          </a:bodyPr>
          <a:lstStyle/>
          <a:p>
            <a:pPr>
              <a:buNone/>
            </a:pPr>
            <a:endParaRPr lang="fr-FR" dirty="0" smtClean="0"/>
          </a:p>
          <a:p>
            <a:pPr algn="ctr">
              <a:buNone/>
            </a:pPr>
            <a:endParaRPr lang="fr-FR" sz="2000" b="1" dirty="0" smtClean="0">
              <a:latin typeface="Calibri" pitchFamily="34" charset="0"/>
            </a:endParaRPr>
          </a:p>
          <a:p>
            <a:pPr algn="ctr">
              <a:buNone/>
            </a:pPr>
            <a:endParaRPr lang="fr-FR" sz="2000" b="1" dirty="0" smtClean="0">
              <a:latin typeface="Calibri" pitchFamily="34" charset="0"/>
            </a:endParaRPr>
          </a:p>
          <a:p>
            <a:pPr marL="96838" indent="12700">
              <a:spcBef>
                <a:spcPts val="0"/>
              </a:spcBef>
              <a:buNone/>
            </a:pPr>
            <a:endParaRPr lang="fr-FR" sz="2000" dirty="0" smtClean="0"/>
          </a:p>
          <a:p>
            <a:pPr marL="96838" indent="12700" algn="just">
              <a:spcBef>
                <a:spcPts val="0"/>
              </a:spcBef>
              <a:buNone/>
            </a:pPr>
            <a:r>
              <a:rPr lang="fr-FR" sz="2000" dirty="0" smtClean="0"/>
              <a:t>Les baccalauréats professionnels comptabilité et secrétariat scolarisent et diplôment d’importants effectifs.</a:t>
            </a:r>
          </a:p>
          <a:p>
            <a:pPr marL="96838" indent="12700">
              <a:spcBef>
                <a:spcPts val="0"/>
              </a:spcBef>
              <a:buNone/>
            </a:pPr>
            <a:endParaRPr lang="fr-FR" sz="1900" dirty="0" smtClean="0"/>
          </a:p>
          <a:p>
            <a:pPr marL="96838" indent="12700">
              <a:spcBef>
                <a:spcPts val="0"/>
              </a:spcBef>
              <a:buNone/>
            </a:pPr>
            <a:r>
              <a:rPr lang="fr-FR" sz="2000" dirty="0" smtClean="0"/>
              <a:t>Le taux d’attractivité se situe entre </a:t>
            </a:r>
            <a:r>
              <a:rPr lang="fr-FR" sz="2000" b="1" dirty="0" smtClean="0"/>
              <a:t>0,50 et 0,70</a:t>
            </a:r>
            <a:r>
              <a:rPr lang="fr-FR" sz="2000" dirty="0" smtClean="0"/>
              <a:t>.</a:t>
            </a:r>
          </a:p>
          <a:p>
            <a:pPr marL="96838" indent="12700">
              <a:spcBef>
                <a:spcPts val="0"/>
              </a:spcBef>
              <a:buNone/>
            </a:pPr>
            <a:endParaRPr lang="fr-FR" sz="1900" dirty="0" smtClean="0"/>
          </a:p>
          <a:p>
            <a:pPr marL="96838" indent="12700">
              <a:spcBef>
                <a:spcPts val="0"/>
              </a:spcBef>
              <a:buNone/>
            </a:pPr>
            <a:r>
              <a:rPr lang="fr-FR" sz="2000" dirty="0" smtClean="0"/>
              <a:t>En 2011, la filière compte :</a:t>
            </a:r>
          </a:p>
          <a:p>
            <a:pPr marL="96838" indent="12700">
              <a:spcBef>
                <a:spcPts val="0"/>
              </a:spcBef>
              <a:buClr>
                <a:schemeClr val="accent1"/>
              </a:buClr>
              <a:buFont typeface="Webdings" pitchFamily="18" charset="2"/>
              <a:buChar char=""/>
            </a:pPr>
            <a:r>
              <a:rPr lang="fr-FR" sz="2000" b="1" dirty="0" smtClean="0"/>
              <a:t> 114 500 élèves </a:t>
            </a:r>
            <a:r>
              <a:rPr lang="fr-FR" sz="2000" dirty="0" smtClean="0"/>
              <a:t>(221 811 en tertiaire),</a:t>
            </a:r>
          </a:p>
          <a:p>
            <a:pPr marL="96838" indent="12700">
              <a:spcBef>
                <a:spcPts val="0"/>
              </a:spcBef>
              <a:buClr>
                <a:schemeClr val="accent1"/>
              </a:buClr>
              <a:buFont typeface="Webdings" pitchFamily="18" charset="2"/>
              <a:buChar char=""/>
            </a:pPr>
            <a:r>
              <a:rPr lang="fr-FR" sz="2000" dirty="0" smtClean="0"/>
              <a:t> 460 établissements,</a:t>
            </a:r>
          </a:p>
          <a:p>
            <a:pPr marL="96838" indent="12700">
              <a:spcBef>
                <a:spcPts val="0"/>
              </a:spcBef>
              <a:buClr>
                <a:schemeClr val="accent1"/>
              </a:buClr>
              <a:buFont typeface="Webdings" pitchFamily="18" charset="2"/>
              <a:buChar char=""/>
            </a:pPr>
            <a:r>
              <a:rPr lang="fr-FR" sz="2000" dirty="0" smtClean="0"/>
              <a:t> 6 470 enseignants, </a:t>
            </a:r>
            <a:r>
              <a:rPr lang="fr-FR" sz="2000" b="1" dirty="0" smtClean="0"/>
              <a:t>59 % des effectifs</a:t>
            </a:r>
            <a:r>
              <a:rPr lang="fr-FR" sz="2000" dirty="0" smtClean="0"/>
              <a:t>,</a:t>
            </a:r>
          </a:p>
          <a:p>
            <a:pPr marL="96838" indent="12700">
              <a:spcBef>
                <a:spcPts val="0"/>
              </a:spcBef>
              <a:buClr>
                <a:schemeClr val="accent1"/>
              </a:buClr>
              <a:buFont typeface="Webdings" pitchFamily="18" charset="2"/>
              <a:buChar char=""/>
            </a:pPr>
            <a:r>
              <a:rPr lang="fr-FR" sz="2000" dirty="0" smtClean="0"/>
              <a:t> réussite à l’examen (2010) : 83% en  comptabilité et 89 % en secrétariat. </a:t>
            </a:r>
          </a:p>
        </p:txBody>
      </p:sp>
      <p:sp>
        <p:nvSpPr>
          <p:cNvPr id="6" name="Espace réservé du contenu 5"/>
          <p:cNvSpPr>
            <a:spLocks noGrp="1"/>
          </p:cNvSpPr>
          <p:nvPr>
            <p:ph sz="quarter" idx="4"/>
          </p:nvPr>
        </p:nvSpPr>
        <p:spPr>
          <a:xfrm>
            <a:off x="4572000" y="1571612"/>
            <a:ext cx="4357718" cy="5000660"/>
          </a:xfrm>
          <a:noFill/>
          <a:ln>
            <a:noFill/>
          </a:ln>
        </p:spPr>
        <p:txBody>
          <a:bodyPr>
            <a:normAutofit lnSpcReduction="10000"/>
          </a:bodyPr>
          <a:lstStyle/>
          <a:p>
            <a:pPr>
              <a:buNone/>
            </a:pPr>
            <a:endParaRPr lang="fr-FR" dirty="0" smtClean="0"/>
          </a:p>
          <a:p>
            <a:pPr>
              <a:buNone/>
            </a:pPr>
            <a:endParaRPr lang="fr-FR" sz="2000" b="1" dirty="0" smtClean="0">
              <a:latin typeface="Calibri" pitchFamily="34" charset="0"/>
            </a:endParaRPr>
          </a:p>
          <a:p>
            <a:pPr>
              <a:buNone/>
            </a:pPr>
            <a:endParaRPr lang="fr-FR" sz="2000" b="1" dirty="0" smtClean="0">
              <a:latin typeface="Calibri" pitchFamily="34" charset="0"/>
            </a:endParaRPr>
          </a:p>
          <a:p>
            <a:pPr marL="93663" indent="0" algn="just">
              <a:spcBef>
                <a:spcPts val="0"/>
              </a:spcBef>
              <a:buNone/>
            </a:pPr>
            <a:endParaRPr lang="fr-FR" sz="2000" dirty="0" smtClean="0"/>
          </a:p>
          <a:p>
            <a:pPr marL="93663" indent="0" algn="just">
              <a:spcBef>
                <a:spcPts val="0"/>
              </a:spcBef>
              <a:buNone/>
            </a:pPr>
            <a:r>
              <a:rPr lang="fr-FR" sz="2000" dirty="0" smtClean="0"/>
              <a:t>L’académie de Lille, quant à elle, forme </a:t>
            </a:r>
            <a:r>
              <a:rPr lang="fr-FR" sz="2000" b="1" dirty="0" smtClean="0">
                <a:solidFill>
                  <a:srgbClr val="C00000"/>
                </a:solidFill>
              </a:rPr>
              <a:t>6 979 jeunes </a:t>
            </a:r>
            <a:r>
              <a:rPr lang="fr-FR" sz="2000" dirty="0" smtClean="0"/>
              <a:t>dans 72 établissements (49 </a:t>
            </a:r>
            <a:r>
              <a:rPr lang="fr-FR" sz="2000" dirty="0" err="1" smtClean="0"/>
              <a:t>EPLE</a:t>
            </a:r>
            <a:r>
              <a:rPr lang="fr-FR" sz="2000" dirty="0" smtClean="0"/>
              <a:t>, 23 privés), gère 546 enseignants CAB et COB (soit 47% des professeurs tertiaires en </a:t>
            </a:r>
            <a:r>
              <a:rPr lang="fr-FR" sz="2000" dirty="0" err="1" smtClean="0"/>
              <a:t>E.P.L.E</a:t>
            </a:r>
            <a:r>
              <a:rPr lang="fr-FR" sz="2000" dirty="0" smtClean="0"/>
              <a:t>).</a:t>
            </a:r>
          </a:p>
          <a:p>
            <a:pPr marL="93663" indent="0" algn="just">
              <a:spcBef>
                <a:spcPts val="0"/>
              </a:spcBef>
              <a:buNone/>
            </a:pPr>
            <a:endParaRPr lang="fr-FR" sz="1700" dirty="0" smtClean="0"/>
          </a:p>
          <a:p>
            <a:pPr marL="93663" indent="0" algn="just">
              <a:spcBef>
                <a:spcPts val="0"/>
              </a:spcBef>
              <a:buNone/>
            </a:pPr>
            <a:r>
              <a:rPr lang="fr-FR" sz="2000" dirty="0" smtClean="0"/>
              <a:t>Le taux d’attractivité varie entre 0,11 et 1,03 </a:t>
            </a:r>
            <a:r>
              <a:rPr lang="fr-FR" sz="2000" dirty="0" smtClean="0">
                <a:solidFill>
                  <a:srgbClr val="C00000"/>
                </a:solidFill>
                <a:sym typeface="Webdings"/>
              </a:rPr>
              <a:t></a:t>
            </a:r>
            <a:r>
              <a:rPr lang="fr-FR" sz="2000" b="1" dirty="0" smtClean="0">
                <a:solidFill>
                  <a:srgbClr val="C00000"/>
                </a:solidFill>
              </a:rPr>
              <a:t>taux moyen de 0,49</a:t>
            </a:r>
            <a:r>
              <a:rPr lang="fr-FR" sz="2000" dirty="0" smtClean="0"/>
              <a:t>.</a:t>
            </a:r>
          </a:p>
          <a:p>
            <a:pPr marL="93663" indent="0" algn="just">
              <a:spcBef>
                <a:spcPts val="0"/>
              </a:spcBef>
              <a:buNone/>
            </a:pPr>
            <a:endParaRPr lang="fr-FR" sz="1700" dirty="0" smtClean="0"/>
          </a:p>
          <a:p>
            <a:pPr marL="93663" indent="0">
              <a:buNone/>
            </a:pPr>
            <a:r>
              <a:rPr lang="fr-FR" sz="2000" dirty="0" smtClean="0"/>
              <a:t>Les taux de réussite sont de </a:t>
            </a:r>
            <a:r>
              <a:rPr lang="fr-FR" sz="2000" b="1" dirty="0" smtClean="0">
                <a:solidFill>
                  <a:srgbClr val="C00000"/>
                </a:solidFill>
              </a:rPr>
              <a:t>89,1%</a:t>
            </a:r>
            <a:r>
              <a:rPr lang="fr-FR" sz="2000" dirty="0" smtClean="0"/>
              <a:t> en comptabilité (</a:t>
            </a:r>
            <a:r>
              <a:rPr lang="fr-FR" sz="2000" i="1" dirty="0" smtClean="0"/>
              <a:t>1072 candidats), </a:t>
            </a:r>
            <a:r>
              <a:rPr lang="fr-FR" sz="2000" b="1" dirty="0" smtClean="0">
                <a:solidFill>
                  <a:srgbClr val="C00000"/>
                </a:solidFill>
              </a:rPr>
              <a:t>89,6%</a:t>
            </a:r>
            <a:r>
              <a:rPr lang="fr-FR" sz="2000" dirty="0" smtClean="0"/>
              <a:t> en secrétariat </a:t>
            </a:r>
            <a:r>
              <a:rPr lang="fr-FR" sz="2000" i="1" dirty="0" smtClean="0"/>
              <a:t>(1346 candidats).</a:t>
            </a:r>
            <a:endParaRPr lang="fr-FR" sz="2000" dirty="0"/>
          </a:p>
        </p:txBody>
      </p:sp>
      <p:sp>
        <p:nvSpPr>
          <p:cNvPr id="9" name="ZoneTexte 8"/>
          <p:cNvSpPr txBox="1"/>
          <p:nvPr/>
        </p:nvSpPr>
        <p:spPr>
          <a:xfrm>
            <a:off x="214282" y="210901"/>
            <a:ext cx="8786874" cy="646331"/>
          </a:xfrm>
          <a:prstGeom prst="rect">
            <a:avLst/>
          </a:prstGeom>
          <a:gradFill flip="none" rotWithShape="1">
            <a:gsLst>
              <a:gs pos="0">
                <a:srgbClr val="000000"/>
              </a:gs>
              <a:gs pos="39999">
                <a:srgbClr val="0A128C"/>
              </a:gs>
              <a:gs pos="70000">
                <a:srgbClr val="181CC7"/>
              </a:gs>
              <a:gs pos="88000">
                <a:srgbClr val="7005D4"/>
              </a:gs>
              <a:gs pos="100000">
                <a:srgbClr val="8C3D91"/>
              </a:gs>
            </a:gsLst>
            <a:lin ang="4800000" scaled="0"/>
            <a:tileRect/>
          </a:gradFill>
        </p:spPr>
        <p:txBody>
          <a:bodyPr wrap="square" rtlCol="0">
            <a:spAutoFit/>
          </a:bodyPr>
          <a:lstStyle/>
          <a:p>
            <a:pPr algn="ctr"/>
            <a:r>
              <a:rPr lang="fr-FR" sz="3600" b="1" dirty="0" smtClean="0">
                <a:solidFill>
                  <a:srgbClr val="33CC33"/>
                </a:solidFill>
              </a:rPr>
              <a:t>Le tertiaire administratif</a:t>
            </a:r>
            <a:endParaRPr lang="fr-FR" sz="3600" b="1" dirty="0">
              <a:solidFill>
                <a:srgbClr val="33CC33"/>
              </a:solidFill>
            </a:endParaRPr>
          </a:p>
        </p:txBody>
      </p:sp>
      <p:sp>
        <p:nvSpPr>
          <p:cNvPr id="10" name="ZoneTexte 9"/>
          <p:cNvSpPr txBox="1"/>
          <p:nvPr/>
        </p:nvSpPr>
        <p:spPr>
          <a:xfrm>
            <a:off x="214282" y="857232"/>
            <a:ext cx="8786874" cy="461665"/>
          </a:xfrm>
          <a:prstGeom prst="rect">
            <a:avLst/>
          </a:prstGeom>
          <a:solidFill>
            <a:srgbClr val="C00000"/>
          </a:solidFill>
        </p:spPr>
        <p:txBody>
          <a:bodyPr wrap="square" rtlCol="0">
            <a:spAutoFit/>
          </a:bodyPr>
          <a:lstStyle/>
          <a:p>
            <a:pPr algn="ctr"/>
            <a:r>
              <a:rPr lang="fr-FR" sz="2400" dirty="0" smtClean="0">
                <a:solidFill>
                  <a:schemeClr val="bg1"/>
                </a:solidFill>
                <a:latin typeface="Century Gothic" pitchFamily="34" charset="0"/>
              </a:rPr>
              <a:t>Quel état des lieux en 2011 ?</a:t>
            </a:r>
            <a:endParaRPr lang="fr-FR" sz="2400" b="1" dirty="0">
              <a:solidFill>
                <a:schemeClr val="bg1"/>
              </a:solidFill>
              <a:latin typeface="Century Gothic" pitchFamily="34" charset="0"/>
            </a:endParaRPr>
          </a:p>
        </p:txBody>
      </p:sp>
      <p:pic>
        <p:nvPicPr>
          <p:cNvPr id="11" name="Picture 2"/>
          <p:cNvPicPr>
            <a:picLocks noChangeAspect="1" noChangeArrowheads="1"/>
          </p:cNvPicPr>
          <p:nvPr/>
        </p:nvPicPr>
        <p:blipFill>
          <a:blip r:embed="rId3"/>
          <a:srcRect/>
          <a:stretch>
            <a:fillRect/>
          </a:stretch>
        </p:blipFill>
        <p:spPr bwMode="auto">
          <a:xfrm>
            <a:off x="642910" y="428604"/>
            <a:ext cx="1074972" cy="705450"/>
          </a:xfrm>
          <a:prstGeom prst="rect">
            <a:avLst/>
          </a:prstGeom>
          <a:noFill/>
          <a:ln w="9525">
            <a:noFill/>
            <a:miter lim="800000"/>
            <a:headEnd/>
            <a:tailEnd/>
          </a:ln>
          <a:effectLst/>
        </p:spPr>
      </p:pic>
      <p:sp>
        <p:nvSpPr>
          <p:cNvPr id="12" name="Espace réservé du texte 2"/>
          <p:cNvSpPr>
            <a:spLocks noGrp="1"/>
          </p:cNvSpPr>
          <p:nvPr>
            <p:ph type="body" idx="1"/>
          </p:nvPr>
        </p:nvSpPr>
        <p:spPr>
          <a:xfrm rot="21284365">
            <a:off x="645719" y="1939409"/>
            <a:ext cx="3369644" cy="470785"/>
          </a:xfrm>
          <a:ln>
            <a:noFill/>
          </a:ln>
          <a:effectLst>
            <a:outerShdw blurRad="190500" dist="228600" dir="2700000" algn="ctr">
              <a:srgbClr val="000000">
                <a:alpha val="30000"/>
              </a:srgbClr>
            </a:outerShdw>
            <a:reflection blurRad="6350" stA="50000" endA="300" endPos="90000" dir="5400000" sy="-100000" algn="bl" rotWithShape="0"/>
          </a:effectLst>
          <a:scene3d>
            <a:camera prst="orthographicFront">
              <a:rot lat="0" lon="0" rev="0"/>
            </a:camera>
            <a:lightRig rig="glow" dir="t">
              <a:rot lat="0" lon="0" rev="4800000"/>
            </a:lightRig>
          </a:scene3d>
          <a:sp3d prstMaterial="matte">
            <a:bevelT w="127000" h="63500"/>
          </a:sp3d>
        </p:spPr>
        <p:style>
          <a:lnRef idx="1">
            <a:schemeClr val="accent3"/>
          </a:lnRef>
          <a:fillRef idx="3">
            <a:schemeClr val="accent3"/>
          </a:fillRef>
          <a:effectRef idx="2">
            <a:schemeClr val="accent3"/>
          </a:effectRef>
          <a:fontRef idx="minor">
            <a:schemeClr val="lt1"/>
          </a:fontRef>
        </p:style>
        <p:txBody>
          <a:bodyPr/>
          <a:lstStyle/>
          <a:p>
            <a:pPr algn="ctr"/>
            <a:r>
              <a:rPr lang="fr-FR" dirty="0" smtClean="0"/>
              <a:t>À l’échelon national</a:t>
            </a:r>
            <a:endParaRPr lang="fr-FR" dirty="0"/>
          </a:p>
        </p:txBody>
      </p:sp>
      <p:sp>
        <p:nvSpPr>
          <p:cNvPr id="13" name="Espace réservé du texte 4"/>
          <p:cNvSpPr>
            <a:spLocks noGrp="1"/>
          </p:cNvSpPr>
          <p:nvPr>
            <p:ph type="body" sz="quarter" idx="3"/>
          </p:nvPr>
        </p:nvSpPr>
        <p:spPr>
          <a:xfrm rot="215476">
            <a:off x="5298235" y="1884270"/>
            <a:ext cx="3154999" cy="477475"/>
          </a:xfrm>
          <a:ln>
            <a:noFill/>
          </a:ln>
          <a:effectLst>
            <a:outerShdw blurRad="190500" dist="228600" dir="2700000" algn="ctr">
              <a:srgbClr val="000000">
                <a:alpha val="30000"/>
              </a:srgbClr>
            </a:outerShdw>
            <a:reflection blurRad="6350" stA="50000" endA="300" endPos="90000" dist="50800" dir="5400000" sy="-100000" algn="bl" rotWithShape="0"/>
          </a:effectLst>
          <a:scene3d>
            <a:camera prst="orthographicFront">
              <a:rot lat="0" lon="0" rev="0"/>
            </a:camera>
            <a:lightRig rig="glow" dir="t">
              <a:rot lat="0" lon="0" rev="4800000"/>
            </a:lightRig>
          </a:scene3d>
          <a:sp3d prstMaterial="matte">
            <a:bevelT w="127000" h="63500"/>
          </a:sp3d>
        </p:spPr>
        <p:style>
          <a:lnRef idx="1">
            <a:schemeClr val="accent2"/>
          </a:lnRef>
          <a:fillRef idx="3">
            <a:schemeClr val="accent2"/>
          </a:fillRef>
          <a:effectRef idx="2">
            <a:schemeClr val="accent2"/>
          </a:effectRef>
          <a:fontRef idx="minor">
            <a:schemeClr val="lt1"/>
          </a:fontRef>
        </p:style>
        <p:txBody>
          <a:bodyPr>
            <a:normAutofit fontScale="92500"/>
          </a:bodyPr>
          <a:lstStyle/>
          <a:p>
            <a:pPr algn="ctr"/>
            <a:r>
              <a:rPr lang="fr-FR" dirty="0" smtClean="0"/>
              <a:t>À l’échelon académique</a:t>
            </a:r>
            <a:endParaRPr lang="fr-F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solidFill>
            <a:schemeClr val="bg2">
              <a:lumMod val="90000"/>
            </a:schemeClr>
          </a:solidFill>
          <a:ln>
            <a:noFill/>
          </a:ln>
        </p:spPr>
        <p:style>
          <a:lnRef idx="1">
            <a:schemeClr val="dk1"/>
          </a:lnRef>
          <a:fillRef idx="2">
            <a:schemeClr val="dk1"/>
          </a:fillRef>
          <a:effectRef idx="1">
            <a:schemeClr val="dk1"/>
          </a:effectRef>
          <a:fontRef idx="minor">
            <a:schemeClr val="dk1"/>
          </a:fontRef>
        </p:style>
        <p:txBody>
          <a:bodyPr>
            <a:normAutofit/>
          </a:bodyPr>
          <a:lstStyle/>
          <a:p>
            <a:pPr algn="just">
              <a:spcBef>
                <a:spcPts val="0"/>
              </a:spcBef>
              <a:buNone/>
            </a:pPr>
            <a:r>
              <a:rPr lang="fr-FR" sz="900" dirty="0" smtClean="0"/>
              <a:t>    </a:t>
            </a:r>
          </a:p>
          <a:p>
            <a:pPr algn="just">
              <a:spcBef>
                <a:spcPts val="0"/>
              </a:spcBef>
              <a:buNone/>
            </a:pPr>
            <a:r>
              <a:rPr lang="fr-FR" sz="2200" dirty="0" smtClean="0"/>
              <a:t>	</a:t>
            </a:r>
          </a:p>
          <a:p>
            <a:pPr algn="just">
              <a:buNone/>
            </a:pPr>
            <a:r>
              <a:rPr lang="fr-FR" sz="2200" dirty="0" smtClean="0"/>
              <a:t>	</a:t>
            </a:r>
            <a:r>
              <a:rPr lang="fr-FR" sz="2200" b="1" dirty="0" smtClean="0"/>
              <a:t>Sur l’opportunité d’emploi en primo insertion ou non, les métiers administratifs irriguent tous les secteurs d’activités</a:t>
            </a:r>
            <a:r>
              <a:rPr lang="fr-FR" sz="2200" dirty="0" smtClean="0"/>
              <a:t>. </a:t>
            </a:r>
          </a:p>
          <a:p>
            <a:pPr algn="just">
              <a:buNone/>
            </a:pPr>
            <a:r>
              <a:rPr lang="fr-FR" sz="2200" dirty="0" smtClean="0"/>
              <a:t>	Sans parler de créations d’emplois, les projets de recrutement 2010 en Nord Pas-de-Calais se chiffraient à 6 135 intentions d’embauche dont 78 % correspondent au niveau de qualification de bachelier professionnel. Des emplois polyvalents et transversaux de bureau de niveau IV existent mais, ils sont occupés par des diplômés de niveau III et plus</a:t>
            </a:r>
            <a:r>
              <a:rPr lang="fr-FR" sz="2400" dirty="0" smtClean="0"/>
              <a:t>. </a:t>
            </a:r>
          </a:p>
          <a:p>
            <a:pPr algn="just">
              <a:buNone/>
            </a:pPr>
            <a:r>
              <a:rPr lang="fr-FR" sz="2200" dirty="0" smtClean="0"/>
              <a:t>	Géographiquement, </a:t>
            </a:r>
            <a:r>
              <a:rPr lang="fr-FR" sz="2200" b="1" dirty="0" smtClean="0"/>
              <a:t>ces emplois se situent dans les zones urbaines de Lille, Valenciennes et Arras</a:t>
            </a:r>
            <a:r>
              <a:rPr lang="fr-FR" sz="2200" dirty="0" smtClean="0"/>
              <a:t>.</a:t>
            </a:r>
          </a:p>
        </p:txBody>
      </p:sp>
      <p:sp>
        <p:nvSpPr>
          <p:cNvPr id="4" name="ZoneTexte 3"/>
          <p:cNvSpPr txBox="1"/>
          <p:nvPr/>
        </p:nvSpPr>
        <p:spPr>
          <a:xfrm>
            <a:off x="214282" y="210901"/>
            <a:ext cx="8786874" cy="646331"/>
          </a:xfrm>
          <a:prstGeom prst="rect">
            <a:avLst/>
          </a:prstGeom>
          <a:gradFill>
            <a:gsLst>
              <a:gs pos="0">
                <a:srgbClr val="000000"/>
              </a:gs>
              <a:gs pos="39999">
                <a:srgbClr val="0A128C"/>
              </a:gs>
              <a:gs pos="70000">
                <a:srgbClr val="181CC7"/>
              </a:gs>
              <a:gs pos="88000">
                <a:srgbClr val="7005D4"/>
              </a:gs>
              <a:gs pos="100000">
                <a:srgbClr val="8C3D91"/>
              </a:gs>
            </a:gsLst>
            <a:lin ang="4200000" scaled="0"/>
          </a:gradFill>
        </p:spPr>
        <p:txBody>
          <a:bodyPr wrap="square" rtlCol="0">
            <a:spAutoFit/>
          </a:bodyPr>
          <a:lstStyle/>
          <a:p>
            <a:pPr algn="ctr"/>
            <a:r>
              <a:rPr lang="fr-FR" sz="3600" b="1" dirty="0" smtClean="0">
                <a:solidFill>
                  <a:srgbClr val="33CC33"/>
                </a:solidFill>
              </a:rPr>
              <a:t>Le nouveau baccalauréat</a:t>
            </a:r>
            <a:endParaRPr lang="fr-FR" sz="3600" dirty="0">
              <a:solidFill>
                <a:schemeClr val="bg1"/>
              </a:solidFill>
            </a:endParaRPr>
          </a:p>
        </p:txBody>
      </p:sp>
      <p:sp>
        <p:nvSpPr>
          <p:cNvPr id="5" name="ZoneTexte 4"/>
          <p:cNvSpPr txBox="1"/>
          <p:nvPr/>
        </p:nvSpPr>
        <p:spPr>
          <a:xfrm>
            <a:off x="214282" y="857232"/>
            <a:ext cx="8786874" cy="461665"/>
          </a:xfrm>
          <a:prstGeom prst="rect">
            <a:avLst/>
          </a:prstGeom>
          <a:solidFill>
            <a:srgbClr val="C00000"/>
          </a:solidFill>
        </p:spPr>
        <p:txBody>
          <a:bodyPr wrap="square" rtlCol="0">
            <a:spAutoFit/>
          </a:bodyPr>
          <a:lstStyle/>
          <a:p>
            <a:pPr algn="ctr"/>
            <a:r>
              <a:rPr lang="fr-FR" sz="2400" dirty="0" smtClean="0">
                <a:solidFill>
                  <a:schemeClr val="bg1"/>
                </a:solidFill>
                <a:latin typeface="Century Gothic" pitchFamily="34" charset="0"/>
              </a:rPr>
              <a:t>         Un gisement d’emplois malgré un désajustement</a:t>
            </a:r>
            <a:endParaRPr lang="fr-FR" sz="2400" b="1" dirty="0">
              <a:solidFill>
                <a:schemeClr val="bg1"/>
              </a:solidFill>
              <a:latin typeface="Century Gothic" pitchFamily="34" charset="0"/>
            </a:endParaRPr>
          </a:p>
        </p:txBody>
      </p:sp>
      <p:pic>
        <p:nvPicPr>
          <p:cNvPr id="6" name="Picture 2"/>
          <p:cNvPicPr>
            <a:picLocks noChangeAspect="1" noChangeArrowheads="1"/>
          </p:cNvPicPr>
          <p:nvPr/>
        </p:nvPicPr>
        <p:blipFill>
          <a:blip r:embed="rId2"/>
          <a:srcRect/>
          <a:stretch>
            <a:fillRect/>
          </a:stretch>
        </p:blipFill>
        <p:spPr bwMode="auto">
          <a:xfrm>
            <a:off x="496632" y="294658"/>
            <a:ext cx="1074972" cy="70545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solidFill>
            <a:schemeClr val="bg2">
              <a:lumMod val="90000"/>
            </a:schemeClr>
          </a:solidFill>
          <a:ln>
            <a:noFill/>
          </a:ln>
        </p:spPr>
        <p:style>
          <a:lnRef idx="1">
            <a:schemeClr val="dk1"/>
          </a:lnRef>
          <a:fillRef idx="2">
            <a:schemeClr val="dk1"/>
          </a:fillRef>
          <a:effectRef idx="1">
            <a:schemeClr val="dk1"/>
          </a:effectRef>
          <a:fontRef idx="minor">
            <a:schemeClr val="dk1"/>
          </a:fontRef>
        </p:style>
        <p:txBody>
          <a:bodyPr>
            <a:normAutofit/>
          </a:bodyPr>
          <a:lstStyle/>
          <a:p>
            <a:pPr algn="just">
              <a:spcBef>
                <a:spcPts val="0"/>
              </a:spcBef>
              <a:buNone/>
            </a:pPr>
            <a:r>
              <a:rPr lang="fr-FR" sz="900" dirty="0" smtClean="0"/>
              <a:t>    </a:t>
            </a:r>
          </a:p>
          <a:p>
            <a:pPr algn="just">
              <a:spcBef>
                <a:spcPts val="0"/>
              </a:spcBef>
              <a:buNone/>
            </a:pPr>
            <a:endParaRPr lang="fr-FR" sz="2200" dirty="0" smtClean="0"/>
          </a:p>
          <a:p>
            <a:pPr algn="just">
              <a:spcBef>
                <a:spcPts val="0"/>
              </a:spcBef>
              <a:buNone/>
            </a:pPr>
            <a:r>
              <a:rPr lang="fr-FR" sz="2200" dirty="0" smtClean="0"/>
              <a:t>	… dans u</a:t>
            </a:r>
            <a:r>
              <a:rPr lang="fr-FR" sz="2200" b="1" dirty="0" smtClean="0"/>
              <a:t>n segment du marché du travail qui cherche son identité</a:t>
            </a:r>
            <a:r>
              <a:rPr lang="fr-FR" sz="2200" dirty="0" smtClean="0"/>
              <a:t>, pour  lequel nos 2 spécialités ne constituent plus une norme claire.</a:t>
            </a:r>
          </a:p>
          <a:p>
            <a:pPr algn="just">
              <a:spcBef>
                <a:spcPts val="0"/>
              </a:spcBef>
              <a:buNone/>
            </a:pPr>
            <a:endParaRPr lang="fr-FR" sz="2200" dirty="0" smtClean="0"/>
          </a:p>
          <a:p>
            <a:pPr algn="just">
              <a:spcBef>
                <a:spcPts val="0"/>
              </a:spcBef>
              <a:buNone/>
            </a:pPr>
            <a:endParaRPr lang="fr-FR" sz="2200" dirty="0" smtClean="0"/>
          </a:p>
          <a:p>
            <a:pPr algn="just">
              <a:spcBef>
                <a:spcPts val="0"/>
              </a:spcBef>
              <a:buNone/>
            </a:pPr>
            <a:r>
              <a:rPr lang="fr-FR" sz="2200" dirty="0" smtClean="0"/>
              <a:t>	… connaissance fine des processus de l’organisation professionnalité relationnelle, savoirs rédactionnels et connaissance des spécificités du secteur d’activité (savoirs-métiers) sont les principales attentes formulées par les employeurs.</a:t>
            </a:r>
          </a:p>
          <a:p>
            <a:pPr algn="just">
              <a:buNone/>
            </a:pPr>
            <a:r>
              <a:rPr lang="fr-FR" dirty="0" smtClean="0"/>
              <a:t>	</a:t>
            </a:r>
            <a:endParaRPr lang="fr-FR" sz="2200" dirty="0" smtClean="0"/>
          </a:p>
          <a:p>
            <a:pPr algn="just">
              <a:spcBef>
                <a:spcPts val="1800"/>
              </a:spcBef>
              <a:buNone/>
            </a:pPr>
            <a:r>
              <a:rPr lang="fr-FR" sz="2200" dirty="0" smtClean="0"/>
              <a:t>	</a:t>
            </a:r>
          </a:p>
        </p:txBody>
      </p:sp>
      <p:sp>
        <p:nvSpPr>
          <p:cNvPr id="4" name="ZoneTexte 3"/>
          <p:cNvSpPr txBox="1"/>
          <p:nvPr/>
        </p:nvSpPr>
        <p:spPr>
          <a:xfrm>
            <a:off x="214282" y="210901"/>
            <a:ext cx="8786874" cy="646331"/>
          </a:xfrm>
          <a:prstGeom prst="rect">
            <a:avLst/>
          </a:prstGeom>
          <a:gradFill>
            <a:gsLst>
              <a:gs pos="0">
                <a:srgbClr val="000000"/>
              </a:gs>
              <a:gs pos="39999">
                <a:srgbClr val="0A128C"/>
              </a:gs>
              <a:gs pos="70000">
                <a:srgbClr val="181CC7"/>
              </a:gs>
              <a:gs pos="88000">
                <a:srgbClr val="7005D4"/>
              </a:gs>
              <a:gs pos="100000">
                <a:srgbClr val="8C3D91"/>
              </a:gs>
            </a:gsLst>
            <a:lin ang="4200000" scaled="0"/>
          </a:gradFill>
        </p:spPr>
        <p:txBody>
          <a:bodyPr wrap="square" rtlCol="0">
            <a:spAutoFit/>
          </a:bodyPr>
          <a:lstStyle/>
          <a:p>
            <a:pPr algn="ctr"/>
            <a:r>
              <a:rPr lang="fr-FR" sz="3600" b="1" dirty="0" smtClean="0">
                <a:solidFill>
                  <a:srgbClr val="33CC33"/>
                </a:solidFill>
              </a:rPr>
              <a:t>Le nouveau baccalauréat</a:t>
            </a:r>
            <a:endParaRPr lang="fr-FR" sz="3600" dirty="0">
              <a:solidFill>
                <a:schemeClr val="bg1"/>
              </a:solidFill>
            </a:endParaRPr>
          </a:p>
        </p:txBody>
      </p:sp>
      <p:sp>
        <p:nvSpPr>
          <p:cNvPr id="5" name="ZoneTexte 4"/>
          <p:cNvSpPr txBox="1"/>
          <p:nvPr/>
        </p:nvSpPr>
        <p:spPr>
          <a:xfrm>
            <a:off x="214282" y="857232"/>
            <a:ext cx="8786874" cy="461665"/>
          </a:xfrm>
          <a:prstGeom prst="rect">
            <a:avLst/>
          </a:prstGeom>
          <a:solidFill>
            <a:srgbClr val="C00000"/>
          </a:solidFill>
        </p:spPr>
        <p:txBody>
          <a:bodyPr wrap="square" rtlCol="0">
            <a:spAutoFit/>
          </a:bodyPr>
          <a:lstStyle/>
          <a:p>
            <a:pPr algn="ctr"/>
            <a:r>
              <a:rPr lang="fr-FR" sz="2400" dirty="0" smtClean="0">
                <a:solidFill>
                  <a:schemeClr val="bg1"/>
                </a:solidFill>
                <a:latin typeface="Century Gothic" pitchFamily="34" charset="0"/>
              </a:rPr>
              <a:t>Quel contexte ?</a:t>
            </a:r>
            <a:endParaRPr lang="fr-FR" sz="2400" b="1" dirty="0">
              <a:solidFill>
                <a:schemeClr val="bg1"/>
              </a:solidFill>
              <a:latin typeface="Century Gothic" pitchFamily="34" charset="0"/>
            </a:endParaRPr>
          </a:p>
        </p:txBody>
      </p:sp>
      <p:pic>
        <p:nvPicPr>
          <p:cNvPr id="6" name="Picture 2"/>
          <p:cNvPicPr>
            <a:picLocks noChangeAspect="1" noChangeArrowheads="1"/>
          </p:cNvPicPr>
          <p:nvPr/>
        </p:nvPicPr>
        <p:blipFill>
          <a:blip r:embed="rId2"/>
          <a:srcRect/>
          <a:stretch>
            <a:fillRect/>
          </a:stretch>
        </p:blipFill>
        <p:spPr bwMode="auto">
          <a:xfrm>
            <a:off x="642910" y="428604"/>
            <a:ext cx="1074972" cy="70545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285720" y="4143380"/>
            <a:ext cx="8643998" cy="250033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4" name="Rectangle 3"/>
          <p:cNvSpPr/>
          <p:nvPr/>
        </p:nvSpPr>
        <p:spPr>
          <a:xfrm>
            <a:off x="285720" y="214290"/>
            <a:ext cx="8643998" cy="4000528"/>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7" name="Rectangle 6"/>
          <p:cNvSpPr/>
          <p:nvPr/>
        </p:nvSpPr>
        <p:spPr>
          <a:xfrm>
            <a:off x="785786" y="2071678"/>
            <a:ext cx="1540806" cy="2646878"/>
          </a:xfrm>
          <a:prstGeom prst="rect">
            <a:avLst/>
          </a:prstGeom>
          <a:noFill/>
        </p:spPr>
        <p:txBody>
          <a:bodyPr wrap="none" lIns="91440" tIns="45720" rIns="91440" bIns="45720">
            <a:spAutoFit/>
          </a:bodyPr>
          <a:lstStyle/>
          <a:p>
            <a:pPr algn="ctr"/>
            <a:r>
              <a:rPr lang="fr-FR" sz="16600" b="1" cap="none" spc="0" dirty="0" smtClean="0">
                <a:ln w="1905"/>
                <a:solidFill>
                  <a:schemeClr val="bg1">
                    <a:lumMod val="95000"/>
                  </a:schemeClr>
                </a:solidFill>
                <a:effectLst>
                  <a:innerShdw blurRad="69850" dist="43180" dir="5400000">
                    <a:srgbClr val="000000">
                      <a:alpha val="65000"/>
                    </a:srgbClr>
                  </a:innerShdw>
                </a:effectLst>
                <a:latin typeface="Tahoma" pitchFamily="34" charset="0"/>
                <a:ea typeface="Tahoma" pitchFamily="34" charset="0"/>
                <a:cs typeface="Tahoma" pitchFamily="34" charset="0"/>
              </a:rPr>
              <a:t>2</a:t>
            </a:r>
            <a:endParaRPr lang="fr-FR" sz="16600" b="1" cap="none" spc="0" dirty="0">
              <a:ln w="1905"/>
              <a:solidFill>
                <a:schemeClr val="bg1">
                  <a:lumMod val="95000"/>
                </a:schemeClr>
              </a:solidFill>
              <a:effectLst>
                <a:innerShdw blurRad="69850" dist="43180" dir="5400000">
                  <a:srgbClr val="000000">
                    <a:alpha val="65000"/>
                  </a:srgbClr>
                </a:innerShdw>
              </a:effectLst>
              <a:latin typeface="Tahoma" pitchFamily="34" charset="0"/>
              <a:ea typeface="Tahoma" pitchFamily="34" charset="0"/>
              <a:cs typeface="Tahoma" pitchFamily="34" charset="0"/>
            </a:endParaRPr>
          </a:p>
        </p:txBody>
      </p:sp>
      <p:sp>
        <p:nvSpPr>
          <p:cNvPr id="8" name="Rectangle 7"/>
          <p:cNvSpPr/>
          <p:nvPr/>
        </p:nvSpPr>
        <p:spPr>
          <a:xfrm>
            <a:off x="-285784" y="5643578"/>
            <a:ext cx="1818126" cy="1938992"/>
          </a:xfrm>
          <a:prstGeom prst="rect">
            <a:avLst/>
          </a:prstGeom>
          <a:noFill/>
        </p:spPr>
        <p:txBody>
          <a:bodyPr wrap="square" lIns="91440" tIns="45720" rIns="91440" bIns="45720">
            <a:spAutoFit/>
          </a:bodyPr>
          <a:lstStyle/>
          <a:p>
            <a:pPr algn="ctr"/>
            <a:r>
              <a:rPr lang="fr-FR" sz="12000" i="1" dirty="0" smtClean="0">
                <a:ln w="1905"/>
                <a:solidFill>
                  <a:schemeClr val="tx1">
                    <a:lumMod val="75000"/>
                    <a:lumOff val="25000"/>
                  </a:schemeClr>
                </a:solidFill>
                <a:effectLst>
                  <a:innerShdw blurRad="69850" dist="43180" dir="5400000">
                    <a:srgbClr val="000000">
                      <a:alpha val="65000"/>
                    </a:srgbClr>
                  </a:innerShdw>
                </a:effectLst>
                <a:latin typeface="Arial Narrow" pitchFamily="34" charset="0"/>
                <a:ea typeface="Tahoma" pitchFamily="34" charset="0"/>
                <a:cs typeface="Arial" pitchFamily="34" charset="0"/>
              </a:rPr>
              <a:t>“</a:t>
            </a:r>
            <a:endParaRPr lang="fr-FR" sz="12000" i="1" cap="none" spc="0" dirty="0">
              <a:ln w="1905"/>
              <a:solidFill>
                <a:schemeClr val="tx1">
                  <a:lumMod val="75000"/>
                  <a:lumOff val="25000"/>
                </a:schemeClr>
              </a:solidFill>
              <a:effectLst>
                <a:innerShdw blurRad="69850" dist="43180" dir="5400000">
                  <a:srgbClr val="000000">
                    <a:alpha val="65000"/>
                  </a:srgbClr>
                </a:innerShdw>
              </a:effectLst>
              <a:latin typeface="Arial Narrow" pitchFamily="34" charset="0"/>
              <a:ea typeface="Tahoma" pitchFamily="34" charset="0"/>
              <a:cs typeface="Arial" pitchFamily="34" charset="0"/>
            </a:endParaRPr>
          </a:p>
        </p:txBody>
      </p:sp>
      <p:sp>
        <p:nvSpPr>
          <p:cNvPr id="9" name="ZoneTexte 8"/>
          <p:cNvSpPr txBox="1"/>
          <p:nvPr/>
        </p:nvSpPr>
        <p:spPr>
          <a:xfrm>
            <a:off x="2000232" y="3476154"/>
            <a:ext cx="6429420" cy="738664"/>
          </a:xfrm>
          <a:prstGeom prst="rect">
            <a:avLst/>
          </a:prstGeom>
          <a:gradFill>
            <a:gsLst>
              <a:gs pos="0">
                <a:srgbClr val="FFFFFF"/>
              </a:gs>
              <a:gs pos="16000">
                <a:srgbClr val="1F1F1F"/>
              </a:gs>
              <a:gs pos="0">
                <a:srgbClr val="FFFFFF"/>
              </a:gs>
              <a:gs pos="42000">
                <a:srgbClr val="636363"/>
              </a:gs>
              <a:gs pos="53000">
                <a:srgbClr val="CFCFCF"/>
              </a:gs>
              <a:gs pos="66000">
                <a:srgbClr val="CFCFCF"/>
              </a:gs>
              <a:gs pos="75999">
                <a:srgbClr val="1F1F1F"/>
              </a:gs>
              <a:gs pos="78999">
                <a:srgbClr val="FFFFFF"/>
              </a:gs>
              <a:gs pos="100000">
                <a:srgbClr val="7F7F7F"/>
              </a:gs>
            </a:gsLst>
            <a:lin ang="4200000" scaled="0"/>
          </a:gradFill>
        </p:spPr>
        <p:txBody>
          <a:bodyPr wrap="square" rtlCol="0">
            <a:spAutoFit/>
          </a:bodyPr>
          <a:lstStyle/>
          <a:p>
            <a:r>
              <a:rPr lang="fr-FR" sz="4200" b="1" dirty="0" smtClean="0">
                <a:solidFill>
                  <a:srgbClr val="FF0000"/>
                </a:solidFill>
              </a:rPr>
              <a:t>Les propositions</a:t>
            </a:r>
            <a:endParaRPr lang="fr-FR" sz="4200" dirty="0">
              <a:solidFill>
                <a:schemeClr val="bg1"/>
              </a:solidFill>
            </a:endParaRPr>
          </a:p>
        </p:txBody>
      </p:sp>
      <p:sp>
        <p:nvSpPr>
          <p:cNvPr id="10" name="ZoneTexte 9"/>
          <p:cNvSpPr txBox="1"/>
          <p:nvPr/>
        </p:nvSpPr>
        <p:spPr>
          <a:xfrm>
            <a:off x="2000232" y="4214818"/>
            <a:ext cx="6444208" cy="692497"/>
          </a:xfrm>
          <a:prstGeom prst="rect">
            <a:avLst/>
          </a:prstGeom>
          <a:solidFill>
            <a:schemeClr val="bg1">
              <a:lumMod val="50000"/>
            </a:schemeClr>
          </a:solidFill>
        </p:spPr>
        <p:txBody>
          <a:bodyPr wrap="square" rtlCol="0">
            <a:spAutoFit/>
          </a:bodyPr>
          <a:lstStyle/>
          <a:p>
            <a:r>
              <a:rPr lang="fr-FR" sz="3900" b="1" dirty="0" smtClean="0">
                <a:solidFill>
                  <a:schemeClr val="bg1"/>
                </a:solidFill>
              </a:rPr>
              <a:t>Bac Gestion-Administration </a:t>
            </a:r>
            <a:endParaRPr lang="fr-FR" sz="3900" b="1" dirty="0">
              <a:solidFill>
                <a:schemeClr val="bg1"/>
              </a:solidFill>
            </a:endParaRPr>
          </a:p>
        </p:txBody>
      </p:sp>
      <p:sp>
        <p:nvSpPr>
          <p:cNvPr id="14" name="ZoneTexte 13"/>
          <p:cNvSpPr txBox="1"/>
          <p:nvPr/>
        </p:nvSpPr>
        <p:spPr>
          <a:xfrm>
            <a:off x="6786578" y="6143644"/>
            <a:ext cx="1857388" cy="369332"/>
          </a:xfrm>
          <a:prstGeom prst="rect">
            <a:avLst/>
          </a:prstGeom>
          <a:noFill/>
        </p:spPr>
        <p:txBody>
          <a:bodyPr wrap="square" rtlCol="0">
            <a:spAutoFit/>
          </a:bodyPr>
          <a:lstStyle/>
          <a:p>
            <a:r>
              <a:rPr lang="fr-FR" dirty="0" smtClean="0"/>
              <a:t>Académie de Lille</a:t>
            </a:r>
            <a:endParaRPr lang="fr-FR" dirty="0"/>
          </a:p>
        </p:txBody>
      </p:sp>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1.4|5|4.3|5|4.9|4.8|5|4.9|4.9"/>
</p:tagLst>
</file>

<file path=ppt/tags/tag2.xml><?xml version="1.0" encoding="utf-8"?>
<p:tagLst xmlns:a="http://schemas.openxmlformats.org/drawingml/2006/main" xmlns:r="http://schemas.openxmlformats.org/officeDocument/2006/relationships" xmlns:p="http://schemas.openxmlformats.org/presentationml/2006/main">
  <p:tag name="TIMING" val="|2.2|2.5|2.5|3.3|2.1"/>
</p:tagLst>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3532</TotalTime>
  <Words>640</Words>
  <Application>Microsoft Office PowerPoint</Application>
  <PresentationFormat>Affichage à l'écran (4:3)</PresentationFormat>
  <Paragraphs>233</Paragraphs>
  <Slides>22</Slides>
  <Notes>5</Notes>
  <HiddenSlides>0</HiddenSlides>
  <MMClips>0</MMClips>
  <ScaleCrop>false</ScaleCrop>
  <HeadingPairs>
    <vt:vector size="4" baseType="variant">
      <vt:variant>
        <vt:lpstr>Thème</vt:lpstr>
      </vt:variant>
      <vt:variant>
        <vt:i4>1</vt:i4>
      </vt:variant>
      <vt:variant>
        <vt:lpstr>Titres des diapositives</vt:lpstr>
      </vt:variant>
      <vt:variant>
        <vt:i4>22</vt:i4>
      </vt:variant>
    </vt:vector>
  </HeadingPairs>
  <TitlesOfParts>
    <vt:vector size="23" baseType="lpstr">
      <vt:lpstr>Thème Office</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lpstr>Diapositive 19</vt:lpstr>
      <vt:lpstr>Diapositive 20</vt:lpstr>
      <vt:lpstr>Diapositive 21</vt:lpstr>
      <vt:lpstr>Diapositive 22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dmk</dc:creator>
  <cp:lastModifiedBy>ISA</cp:lastModifiedBy>
  <cp:revision>343</cp:revision>
  <dcterms:created xsi:type="dcterms:W3CDTF">2011-02-25T09:18:51Z</dcterms:created>
  <dcterms:modified xsi:type="dcterms:W3CDTF">2012-02-13T13:45:05Z</dcterms:modified>
</cp:coreProperties>
</file>