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652" y="-13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73AB67-BF6C-470D-A1C6-5B4EC02EAA36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FDA6552-0A4E-4FD2-93B2-A30E6369DF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D34440-8F8A-435C-A690-8AFFC1C0E073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Les professionnels interrogés ont tous indiqué combien </a:t>
            </a:r>
            <a:r>
              <a:rPr lang="fr-FR" b="1" smtClean="0"/>
              <a:t>la maîtrise du langage était essentielle </a:t>
            </a:r>
            <a:r>
              <a:rPr lang="fr-FR" smtClean="0"/>
              <a:t>: le gestionnaire doit maîtriser le langage propre </a:t>
            </a:r>
            <a:r>
              <a:rPr lang="fr-FR" b="1" smtClean="0"/>
              <a:t>langage propre </a:t>
            </a:r>
            <a:r>
              <a:rPr lang="fr-FR" smtClean="0"/>
              <a:t>au contexte et aux situations qu’il rencontre.</a:t>
            </a: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DD98D7-1502-4B43-8331-B62A0FC63347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Le RAP affirme lui aussi l’importance de la maîtrise de l’expression, de l’orthographe, de la syntaxe.</a:t>
            </a: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E488BF-653B-445C-B9F4-B6186768B83E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Et d’autant plus complexes qu’un certain nombre d’élèves de seconde sont encore en « délicatesse » avec la maîtrise de la langue écrite courante. Certains n’ont peut-être pas encore validé en entrant en Seconde Professionnelle, la compétence 1 du Socle Commun.</a:t>
            </a:r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1A3F9A-0CA9-4A2C-A125-E2FAEB19F64F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u="sng" smtClean="0"/>
              <a:t>Compétences disciplinaires qui lui sont propres </a:t>
            </a:r>
            <a:r>
              <a:rPr lang="fr-FR" smtClean="0"/>
              <a:t>: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fr-FR" smtClean="0"/>
              <a:t> </a:t>
            </a:r>
            <a:r>
              <a:rPr lang="fr-FR" u="sng" smtClean="0"/>
              <a:t>Le professeur d’éco-gestion </a:t>
            </a:r>
            <a:r>
              <a:rPr lang="fr-FR" smtClean="0"/>
              <a:t>: connaissances du référentiel, des modalités certificatives, des démarches didactiques liées à l’enseignement professionnel, connaissances des métiers et du milieu professionnel ;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fr-FR" u="sng" smtClean="0"/>
              <a:t>Le professeur de français </a:t>
            </a:r>
            <a:r>
              <a:rPr lang="fr-FR" smtClean="0"/>
              <a:t>: connaissances des types de discours, mis en œuvre dans les écrits professionnels, connaissances sur les différents lexiques à mobiliser, connaissances des codes orthographiques, grammaticaux, syntaxiques…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fr-FR" smtClean="0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784F9F-AE6E-41F3-9436-E7ED9C58ACE3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Donc : évolution des représentations, poursuites d’études, perfectionnement.</a:t>
            </a:r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2EEEF2-6688-452C-B55D-EA6840C53D5A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Les savoirs rédactionnels sont au cœur de la situation,</a:t>
            </a:r>
            <a:r>
              <a:rPr lang="fr-FR" b="1" smtClean="0"/>
              <a:t> au même niveau </a:t>
            </a:r>
            <a:r>
              <a:rPr lang="fr-FR" smtClean="0"/>
              <a:t>que les savoirs de gestion, technologiques et les savoirs juridiques et économiques.</a:t>
            </a:r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8CFD4B-1E34-48B9-B6ED-FC2BDA70FC0B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385D4-DD5B-47FA-A3F1-0727119DACE7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6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05F8-3D98-444A-82CE-A457BA9C05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7D4C-4B02-4581-8D74-93E3ABD04BF3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Espace réservé du pied de pa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07DE2-076A-4718-829E-3E630DA7CF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702E-0E8E-4F01-BC77-319C6016BE3B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284D1-33B1-4975-A689-FFFEBE1BB0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6AD26-0CD6-4D6E-8D81-D91ACE457C22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3BFB4-D990-4345-A7E1-1E01A12A61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5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4666C-44FF-4CCD-BFAB-F52CB9FB1896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3A82-B5CA-4AB0-8C7A-BE29B3FC39A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ABC46-0A01-4C2C-8F92-BC29E4FCAF16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6" name="Espace réservé du pied de pa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F60ED-0EED-4396-AB42-8BE3A68D74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8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7B16-2046-4AEE-9B5D-DF683ECB3CB4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93A45-B231-40E1-A596-938EB78F27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2729F-0812-4C0D-B95F-094A87BCDF63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4" name="Espace réservé du pied de pa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039AE-5A4D-4E26-8FB7-9BDD222DC1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52C7B-DA7D-4A11-808A-1299F6A73E5F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3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687A0-D238-421C-A69A-90441AFEDD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E9470-5C5D-42C0-A5EA-FF97F56DCEC2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7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1192-86F8-4549-9575-DF9B0D69D8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79786-9151-414D-A314-3F1809397EE5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EAB0C-F0C0-4697-8B03-6E2AABAE34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Espace réservé du texte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0FF6F0-7742-4E9D-BBB7-25563027E0AE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2FE037-A314-4C35-926D-73FDEE2A6D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BAC PRO Gestion Administration</a:t>
            </a:r>
            <a:endParaRPr lang="fr-FR" dirty="0"/>
          </a:p>
        </p:txBody>
      </p:sp>
      <p:sp>
        <p:nvSpPr>
          <p:cNvPr id="14338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>
                <a:solidFill>
                  <a:schemeClr val="tx1"/>
                </a:solidFill>
              </a:rPr>
              <a:t>ATELIERS RÉDACTIONNELS</a:t>
            </a:r>
          </a:p>
        </p:txBody>
      </p:sp>
      <p:pic>
        <p:nvPicPr>
          <p:cNvPr id="14339" name="Picture 2" descr="C:\Users\Muriel LEFEVRE\Desktop\ATELIERS REDACTIONNELS\Vidéo\logo_aclil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620713"/>
            <a:ext cx="194468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Extrait du </a:t>
            </a:r>
            <a:r>
              <a:rPr lang="fr-FR" dirty="0" err="1" smtClean="0"/>
              <a:t>RéfÉrentiel</a:t>
            </a:r>
            <a:endParaRPr lang="fr-FR" dirty="0"/>
          </a:p>
        </p:txBody>
      </p:sp>
      <p:pic>
        <p:nvPicPr>
          <p:cNvPr id="29698" name="Espace réservé du contenu 3"/>
          <p:cNvPicPr>
            <a:picLocks noGrp="1"/>
          </p:cNvPicPr>
          <p:nvPr>
            <p:ph idx="1"/>
          </p:nvPr>
        </p:nvPicPr>
        <p:blipFill>
          <a:blip r:embed="rId3"/>
          <a:srcRect l="17162" t="22000" r="16241" b="8881"/>
          <a:stretch>
            <a:fillRect/>
          </a:stretch>
        </p:blipFill>
        <p:spPr>
          <a:xfrm>
            <a:off x="769938" y="1554163"/>
            <a:ext cx="7978775" cy="4754562"/>
          </a:xfrm>
        </p:spPr>
      </p:pic>
      <p:cxnSp>
        <p:nvCxnSpPr>
          <p:cNvPr id="6" name="Connecteur droit avec flèche 5"/>
          <p:cNvCxnSpPr/>
          <p:nvPr/>
        </p:nvCxnSpPr>
        <p:spPr>
          <a:xfrm>
            <a:off x="3132138" y="1916113"/>
            <a:ext cx="10080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555875" y="4005263"/>
            <a:ext cx="7921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381000" y="1196975"/>
            <a:ext cx="8458200" cy="3603625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sz="3200" i="1" dirty="0" smtClean="0">
                <a:solidFill>
                  <a:schemeClr val="tx1"/>
                </a:solidFill>
              </a:rPr>
              <a:t>« Écrire est toujours un art plein de rencontres. La lettre la plus simple suppose un choix entre des milliers de mots, dont la plupart sont étrangers à ce que vous voulez dire »</a:t>
            </a:r>
            <a:endParaRPr lang="fr-FR" sz="3200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sz="3200" dirty="0" smtClean="0">
                <a:solidFill>
                  <a:schemeClr val="tx1"/>
                </a:solidFill>
              </a:rPr>
              <a:t>										Alain - 1934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916416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sz="4400" b="1" dirty="0" smtClean="0"/>
              <a:t>Pourquoi des ateliers rédactionnels ?</a:t>
            </a:r>
            <a:endParaRPr lang="fr-FR" sz="4400" b="1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116013" y="3068638"/>
            <a:ext cx="7200900" cy="2065337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dirty="0" smtClean="0">
                <a:solidFill>
                  <a:schemeClr val="tx1"/>
                </a:solidFill>
              </a:rPr>
              <a:t>	Les savoirs rédactionnels ne sont pas innés pour nos futurs gestionnaires administratifs. Le référentiel a donc prévu les moyens de ses objectifs en intégrant les ateliers rédactionnels.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201622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Des compétences rédactionnelles indispensables au professionnel</a:t>
            </a:r>
            <a:endParaRPr lang="fr-FR" b="1" dirty="0"/>
          </a:p>
        </p:txBody>
      </p:sp>
      <p:sp>
        <p:nvSpPr>
          <p:cNvPr id="17410" name="Sous-titre 2"/>
          <p:cNvSpPr>
            <a:spLocks noGrp="1"/>
          </p:cNvSpPr>
          <p:nvPr>
            <p:ph type="subTitle" idx="1"/>
          </p:nvPr>
        </p:nvSpPr>
        <p:spPr>
          <a:xfrm>
            <a:off x="539750" y="2781300"/>
            <a:ext cx="7848600" cy="2016125"/>
          </a:xfrm>
        </p:spPr>
        <p:txBody>
          <a:bodyPr/>
          <a:lstStyle/>
          <a:p>
            <a:pPr algn="ctr"/>
            <a:r>
              <a:rPr lang="fr-FR" b="1" u="sng" smtClean="0">
                <a:solidFill>
                  <a:schemeClr val="tx1"/>
                </a:solidFill>
              </a:rPr>
              <a:t>Note d’opportunité</a:t>
            </a:r>
          </a:p>
          <a:p>
            <a:pPr algn="just"/>
            <a:r>
              <a:rPr lang="fr-FR" smtClean="0">
                <a:solidFill>
                  <a:schemeClr val="tx1"/>
                </a:solidFill>
              </a:rPr>
              <a:t>	«La compétence à communiquer intègre une </a:t>
            </a:r>
            <a:r>
              <a:rPr lang="fr-FR" b="1" smtClean="0">
                <a:solidFill>
                  <a:schemeClr val="tx1"/>
                </a:solidFill>
              </a:rPr>
              <a:t>maîtrise langagière </a:t>
            </a:r>
            <a:r>
              <a:rPr lang="fr-FR" smtClean="0">
                <a:solidFill>
                  <a:schemeClr val="tx1"/>
                </a:solidFill>
              </a:rPr>
              <a:t>spécifique du métier et une utilisation du lexique de l’organisation dans tout type de contexte et de situation professionnels».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Des compétences rédactionnelles indispensables au professionnel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060575"/>
            <a:ext cx="8686800" cy="401955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fr-FR" u="sng" dirty="0" smtClean="0"/>
              <a:t>Le Référentiel d’Activités Professionnelles </a:t>
            </a:r>
            <a:r>
              <a:rPr lang="fr-FR" dirty="0" smtClean="0"/>
              <a:t>(RAP)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dirty="0" smtClean="0"/>
              <a:t>		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dirty="0" smtClean="0"/>
              <a:t>		«Dans son rôle d’interface et de producteur de documents et de supports de communication, le titulaire du Bac Pro GA doit </a:t>
            </a:r>
            <a:r>
              <a:rPr lang="fr-FR" b="1" dirty="0" smtClean="0"/>
              <a:t>maîtriser la qualité de son expression écrite et orale</a:t>
            </a:r>
            <a:r>
              <a:rPr lang="fr-FR" dirty="0" smtClean="0"/>
              <a:t>. Vecteur de </a:t>
            </a:r>
            <a:r>
              <a:rPr lang="fr-FR" b="1" dirty="0" smtClean="0"/>
              <a:t>l’image</a:t>
            </a:r>
            <a:r>
              <a:rPr lang="fr-FR" dirty="0" smtClean="0"/>
              <a:t> de l’organisation, sa maîtrise de l’orthographe et de la syntaxe est </a:t>
            </a:r>
            <a:r>
              <a:rPr lang="fr-FR" b="1" dirty="0" smtClean="0"/>
              <a:t>impérative</a:t>
            </a:r>
            <a:r>
              <a:rPr lang="fr-FR" dirty="0" smtClean="0"/>
              <a:t>».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Des compétences</a:t>
            </a:r>
            <a:br>
              <a:rPr lang="fr-FR" b="1" dirty="0" smtClean="0"/>
            </a:br>
            <a:r>
              <a:rPr lang="fr-FR" b="1" dirty="0" smtClean="0"/>
              <a:t>rédactionnelles complexes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2349500"/>
            <a:ext cx="8301037" cy="3671888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fr-FR" dirty="0"/>
              <a:t>	</a:t>
            </a:r>
            <a:r>
              <a:rPr lang="fr-FR" dirty="0" smtClean="0"/>
              <a:t>	</a:t>
            </a:r>
            <a:r>
              <a:rPr lang="fr-FR" sz="2800" dirty="0" smtClean="0"/>
              <a:t>Les écrits auxquels vont être confrontés les élèves durant leur formation, leur certification et leurs pratiques professionnelles ultérieures sont complexes par la diversité :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endParaRPr lang="fr-FR" sz="2800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 smtClean="0"/>
              <a:t>des contextes et situations de communication,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 smtClean="0"/>
              <a:t>des genres sollicités,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 smtClean="0"/>
              <a:t>des procédés d’écriture mis en œuvre.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donc…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Une nécessaire collaboration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650" y="1268413"/>
            <a:ext cx="7561263" cy="4248150"/>
          </a:xfrm>
        </p:spPr>
        <p:txBody>
          <a:bodyPr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100" dirty="0" smtClean="0">
                <a:solidFill>
                  <a:schemeClr val="tx1"/>
                </a:solidFill>
              </a:rPr>
              <a:t> </a:t>
            </a:r>
            <a:r>
              <a:rPr lang="fr-FR" sz="5100" dirty="0" smtClean="0">
                <a:solidFill>
                  <a:schemeClr val="tx1"/>
                </a:solidFill>
              </a:rPr>
              <a:t>un enseignement en co</a:t>
            </a:r>
            <a:r>
              <a:rPr lang="fr-FR" sz="5100" dirty="0">
                <a:solidFill>
                  <a:schemeClr val="tx1"/>
                </a:solidFill>
              </a:rPr>
              <a:t> </a:t>
            </a:r>
            <a:r>
              <a:rPr lang="fr-FR" sz="5100" b="1" dirty="0" smtClean="0">
                <a:solidFill>
                  <a:schemeClr val="tx1"/>
                </a:solidFill>
              </a:rPr>
              <a:t>disciplinarité : professeur d’économie-gestion et professeur de français</a:t>
            </a:r>
            <a:r>
              <a:rPr lang="fr-FR" sz="5100" dirty="0" smtClean="0">
                <a:solidFill>
                  <a:schemeClr val="tx1"/>
                </a:solidFill>
              </a:rPr>
              <a:t>,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5100" dirty="0">
                <a:solidFill>
                  <a:schemeClr val="tx1"/>
                </a:solidFill>
              </a:rPr>
              <a:t> </a:t>
            </a:r>
            <a:r>
              <a:rPr lang="fr-FR" sz="5100" dirty="0" smtClean="0">
                <a:solidFill>
                  <a:schemeClr val="tx1"/>
                </a:solidFill>
              </a:rPr>
              <a:t>chaque professeur apportant, selon les productions travaillées, ses compétences disciplinaires spécifiques,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5100" dirty="0" smtClean="0">
                <a:solidFill>
                  <a:schemeClr val="tx1"/>
                </a:solidFill>
              </a:rPr>
              <a:t> dans un esprit de découverte, de mutualisation et d’enrichissement réciproques,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5100" dirty="0">
                <a:solidFill>
                  <a:schemeClr val="tx1"/>
                </a:solidFill>
              </a:rPr>
              <a:t> </a:t>
            </a:r>
            <a:r>
              <a:rPr lang="fr-FR" sz="5100" dirty="0" smtClean="0">
                <a:solidFill>
                  <a:schemeClr val="tx1"/>
                </a:solidFill>
              </a:rPr>
              <a:t>en vue de la construction progressive d’un « discours-commun ».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Quelques genres d’ÉCRITS À TRAVAILLER….</a:t>
            </a:r>
            <a:endParaRPr lang="fr-FR" dirty="0"/>
          </a:p>
        </p:txBody>
      </p:sp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fr-FR" smtClean="0"/>
              <a:t>		Dans le cadre des 17 situations professionnelles du référentiel :</a:t>
            </a:r>
          </a:p>
          <a:p>
            <a:pPr algn="just"/>
            <a:r>
              <a:rPr lang="fr-FR" sz="2800" smtClean="0"/>
              <a:t>le courrier d’un partenaire ou à un partenaire (réclamation à un fournisseur…),</a:t>
            </a:r>
          </a:p>
          <a:p>
            <a:r>
              <a:rPr lang="fr-FR" sz="2800" smtClean="0"/>
              <a:t>les consignes de sécurité,</a:t>
            </a:r>
          </a:p>
          <a:p>
            <a:r>
              <a:rPr lang="fr-FR" sz="2800" smtClean="0"/>
              <a:t>les documents d’accueil,</a:t>
            </a:r>
          </a:p>
          <a:p>
            <a:r>
              <a:rPr lang="fr-FR" sz="2800" smtClean="0"/>
              <a:t>le discours,</a:t>
            </a:r>
          </a:p>
          <a:p>
            <a:r>
              <a:rPr lang="fr-FR" sz="2800" smtClean="0"/>
              <a:t>l’annonce…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Pour des résultats appréciables</a:t>
            </a:r>
            <a:endParaRPr lang="fr-FR" b="1" dirty="0"/>
          </a:p>
        </p:txBody>
      </p:sp>
      <p:sp>
        <p:nvSpPr>
          <p:cNvPr id="27650" name="Sous-titre 2"/>
          <p:cNvSpPr>
            <a:spLocks noGrp="1"/>
          </p:cNvSpPr>
          <p:nvPr>
            <p:ph type="subTitle" idx="1"/>
          </p:nvPr>
        </p:nvSpPr>
        <p:spPr>
          <a:xfrm>
            <a:off x="1042988" y="1844675"/>
            <a:ext cx="7200900" cy="3455988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fr-FR" sz="3200" smtClean="0">
                <a:solidFill>
                  <a:schemeClr val="tx1"/>
                </a:solidFill>
              </a:rPr>
              <a:t> pour faire évoluer les représentations des jeunes dans l’apprentissage d’un métier : liaison EG/EP,</a:t>
            </a:r>
          </a:p>
          <a:p>
            <a:pPr algn="just">
              <a:buFont typeface="Wingdings" pitchFamily="2" charset="2"/>
              <a:buChar char="v"/>
            </a:pPr>
            <a:r>
              <a:rPr lang="fr-FR" sz="3200" smtClean="0">
                <a:solidFill>
                  <a:schemeClr val="tx1"/>
                </a:solidFill>
              </a:rPr>
              <a:t> pour faciliter la poursuite d’études,</a:t>
            </a:r>
          </a:p>
          <a:p>
            <a:pPr algn="just">
              <a:buFont typeface="Wingdings" pitchFamily="2" charset="2"/>
              <a:buChar char="v"/>
            </a:pPr>
            <a:r>
              <a:rPr lang="fr-FR" sz="3200" smtClean="0">
                <a:solidFill>
                  <a:schemeClr val="tx1"/>
                </a:solidFill>
              </a:rPr>
              <a:t> et parfaire leurs compétences rédactionnelles qu’elles soient professionnelles ou plus personnelles.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menade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118</TotalTime>
  <Words>460</Words>
  <Application>Microsoft Office PowerPoint</Application>
  <PresentationFormat>Affichage à l'écran (4:3)</PresentationFormat>
  <Paragraphs>42</Paragraphs>
  <Slides>11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Modèle de conception</vt:lpstr>
      </vt:variant>
      <vt:variant>
        <vt:i4>9</vt:i4>
      </vt:variant>
      <vt:variant>
        <vt:lpstr>Titres des diapositives</vt:lpstr>
      </vt:variant>
      <vt:variant>
        <vt:i4>11</vt:i4>
      </vt:variant>
    </vt:vector>
  </HeadingPairs>
  <TitlesOfParts>
    <vt:vector size="26" baseType="lpstr">
      <vt:lpstr>Franklin Gothic Book</vt:lpstr>
      <vt:lpstr>Arial</vt:lpstr>
      <vt:lpstr>Franklin Gothic Medium</vt:lpstr>
      <vt:lpstr>Wingdings 2</vt:lpstr>
      <vt:lpstr>Calibri</vt:lpstr>
      <vt:lpstr>Wingdings</vt:lpstr>
      <vt:lpstr>Promenade</vt:lpstr>
      <vt:lpstr>Promenade</vt:lpstr>
      <vt:lpstr>Promenade</vt:lpstr>
      <vt:lpstr>Promenade</vt:lpstr>
      <vt:lpstr>Promenade</vt:lpstr>
      <vt:lpstr>Promenade</vt:lpstr>
      <vt:lpstr>Promenade</vt:lpstr>
      <vt:lpstr>Promenade</vt:lpstr>
      <vt:lpstr>Promenade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 PRO Gestion Administration</dc:title>
  <dc:creator>Muriel LEFEVRE</dc:creator>
  <cp:lastModifiedBy>Maryvonne</cp:lastModifiedBy>
  <cp:revision>13</cp:revision>
  <dcterms:created xsi:type="dcterms:W3CDTF">2012-02-08T17:22:05Z</dcterms:created>
  <dcterms:modified xsi:type="dcterms:W3CDTF">2012-02-13T14:41:53Z</dcterms:modified>
</cp:coreProperties>
</file>