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79" r:id="rId2"/>
    <p:sldId id="268" r:id="rId3"/>
    <p:sldId id="261" r:id="rId4"/>
    <p:sldId id="262" r:id="rId5"/>
    <p:sldId id="270" r:id="rId6"/>
    <p:sldId id="260" r:id="rId7"/>
    <p:sldId id="263" r:id="rId8"/>
    <p:sldId id="267" r:id="rId9"/>
    <p:sldId id="271" r:id="rId10"/>
    <p:sldId id="273" r:id="rId11"/>
    <p:sldId id="275" r:id="rId12"/>
    <p:sldId id="274" r:id="rId13"/>
    <p:sldId id="276" r:id="rId14"/>
    <p:sldId id="277" r:id="rId15"/>
    <p:sldId id="278" r:id="rId1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M:\IA-IPR%20-%20Acad&#233;mie%20de%20Lille\Suivi%20des%20BTS%20dont%20j'ai%20la%20responsabilit&#233;\Statistiques\Stats%20BTS%202013\R&#233;sultats%20sts%20tertiaires%202013%20par%20origine%20de%20dipl&#244;m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IA-IPR%20-%20Acad&#233;mie%20de%20Lille\Suivi%20des%20BTS%20dont%20j'ai%20la%20responsabilit&#233;\Statistiques\Stats%20BTS%202013\R&#233;sultats%20sts%20tertiaires%202013%20par%20origine%20de%20dipl&#244;m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IA-IPR%20-%20Acad&#233;mie%20de%20Lille\Suivi%20des%20BTS%20dont%20j'ai%20la%20responsabilit&#233;\Statistiques\Stats%20BTS%202013\BTS%202013%20-%20Uniquement%20BTS%20dont%20j'ai%20la%20responsabilit&#233;%20en%202013-2014%20-%20Stats%20par%20origine%20de%20diplome%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IA-IPR%20-%20Acad&#233;mie%20de%20Lille\Suivi%20des%20BTS%20dont%20j'ai%20la%20responsabilit&#233;\Statistiques\Analyse%20en%20fonction%20des%20besoins%20du%20march&#233;%20du%20travail\Projet%20de%20recrutement%20niveau%20BTS%20CGO%20Com%20et%20C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IA-IPR%20-%20Acad&#233;mie%20de%20Lille\Suivi%20des%20BTS%20dont%20j'ai%20la%20responsabilit&#233;\Statistiques\Analyse%20en%20fonction%20des%20besoins%20du%20march&#233;%20du%20travail\IVA%20_2007-2013_bts_tertiaire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IA-IPR%20-%20Acad&#233;mie%20de%20Lille\Suivi%20des%20BTS%20dont%20j'ai%20la%20responsabilit&#233;\Statistiques\Analyse%20en%20fonction%20des%20besoins%20du%20march&#233;%20du%20travail\IVA%20_2007-2013_bts_tertiaire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IA-IPR%20-%20Acad&#233;mie%20de%20Lille\Suivi%20des%20BTS%20dont%20j'ai%20la%20responsabilit&#233;\Statistiques\Analyse%20en%20fonction%20des%20besoins%20du%20march&#233;%20du%20travail\IVA%20_2007-2013_bts_tertiaires.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IA-IPR%20-%20Acad&#233;mie%20de%20Lille\Suivi%20des%20BTS%20dont%20j'ai%20la%20responsabilit&#233;\Statistiques\Analyse%20en%20fonction%20des%20besoins%20du%20march&#233;%20du%20travail\IVA%20_2007-2013_bts_tertiair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2010</a:t>
            </a:r>
          </a:p>
        </c:rich>
      </c:tx>
      <c:overlay val="0"/>
    </c:title>
    <c:autoTitleDeleted val="0"/>
    <c:plotArea>
      <c:layout/>
      <c:pieChart>
        <c:varyColors val="1"/>
        <c:ser>
          <c:idx val="0"/>
          <c:order val="0"/>
          <c:dLbls>
            <c:dLbl>
              <c:idx val="0"/>
              <c:layout>
                <c:manualLayout>
                  <c:x val="-0.22950736625715806"/>
                  <c:y val="-7.2188293181099511E-2"/>
                </c:manualLayout>
              </c:layout>
              <c:showLegendKey val="0"/>
              <c:showVal val="0"/>
              <c:showCatName val="1"/>
              <c:showSerName val="0"/>
              <c:showPercent val="1"/>
              <c:showBubbleSize val="0"/>
              <c:extLst>
                <c:ext xmlns:c15="http://schemas.microsoft.com/office/drawing/2012/chart" uri="{CE6537A1-D6FC-4f65-9D91-7224C49458BB}"/>
              </c:extLst>
            </c:dLbl>
            <c:dLbl>
              <c:idx val="1"/>
              <c:layout>
                <c:manualLayout>
                  <c:x val="0.17453612157995205"/>
                  <c:y val="-9.3554775965064202E-2"/>
                </c:manualLayout>
              </c:layout>
              <c:showLegendKey val="0"/>
              <c:showVal val="0"/>
              <c:showCatName val="1"/>
              <c:showSerName val="0"/>
              <c:showPercent val="1"/>
              <c:showBubbleSize val="0"/>
              <c:extLst>
                <c:ext xmlns:c15="http://schemas.microsoft.com/office/drawing/2012/chart" uri="{CE6537A1-D6FC-4f65-9D91-7224C49458BB}"/>
              </c:extLst>
            </c:dLbl>
            <c:dLbl>
              <c:idx val="2"/>
              <c:layout>
                <c:manualLayout>
                  <c:x val="0.18817850325485794"/>
                  <c:y val="0.2153919329476211"/>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400"/>
                </a:pPr>
                <a:endParaRPr lang="fr-FR"/>
              </a:p>
            </c:txPr>
            <c:showLegendKey val="0"/>
            <c:showVal val="0"/>
            <c:showCatName val="1"/>
            <c:showSerName val="0"/>
            <c:showPercent val="1"/>
            <c:showBubbleSize val="0"/>
            <c:showLeaderLines val="1"/>
            <c:extLst>
              <c:ext xmlns:c15="http://schemas.microsoft.com/office/drawing/2012/chart" uri="{CE6537A1-D6FC-4f65-9D91-7224C49458BB}"/>
            </c:extLst>
          </c:dLbls>
          <c:cat>
            <c:strRef>
              <c:f>Feuil1!$R$119:$R$121</c:f>
              <c:strCache>
                <c:ptCount val="3"/>
                <c:pt idx="0">
                  <c:v>Bac techno</c:v>
                </c:pt>
                <c:pt idx="1">
                  <c:v>Bac pro</c:v>
                </c:pt>
                <c:pt idx="2">
                  <c:v>Bac généraux</c:v>
                </c:pt>
              </c:strCache>
            </c:strRef>
          </c:cat>
          <c:val>
            <c:numRef>
              <c:f>Feuil1!$S$119:$S$121</c:f>
              <c:numCache>
                <c:formatCode>General</c:formatCode>
                <c:ptCount val="3"/>
                <c:pt idx="0">
                  <c:v>521</c:v>
                </c:pt>
                <c:pt idx="1">
                  <c:v>159</c:v>
                </c:pt>
                <c:pt idx="2">
                  <c:v>201</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2013</a:t>
            </a:r>
          </a:p>
        </c:rich>
      </c:tx>
      <c:overlay val="0"/>
    </c:title>
    <c:autoTitleDeleted val="0"/>
    <c:plotArea>
      <c:layout/>
      <c:pieChart>
        <c:varyColors val="1"/>
        <c:ser>
          <c:idx val="0"/>
          <c:order val="0"/>
          <c:dLbls>
            <c:dLbl>
              <c:idx val="0"/>
              <c:layout>
                <c:manualLayout>
                  <c:x val="-0.22877439365711505"/>
                  <c:y val="7.1111222684659015E-3"/>
                </c:manualLayout>
              </c:layout>
              <c:showLegendKey val="0"/>
              <c:showVal val="0"/>
              <c:showCatName val="1"/>
              <c:showSerName val="0"/>
              <c:showPercent val="1"/>
              <c:showBubbleSize val="0"/>
              <c:extLst>
                <c:ext xmlns:c15="http://schemas.microsoft.com/office/drawing/2012/chart" uri="{CE6537A1-D6FC-4f65-9D91-7224C49458BB}"/>
              </c:extLst>
            </c:dLbl>
            <c:dLbl>
              <c:idx val="1"/>
              <c:layout>
                <c:manualLayout>
                  <c:x val="0.20629158191824801"/>
                  <c:y val="-0.15173501021254004"/>
                </c:manualLayout>
              </c:layout>
              <c:showLegendKey val="0"/>
              <c:showVal val="0"/>
              <c:showCatName val="1"/>
              <c:showSerName val="0"/>
              <c:showPercent val="1"/>
              <c:showBubbleSize val="0"/>
              <c:extLst>
                <c:ext xmlns:c15="http://schemas.microsoft.com/office/drawing/2012/chart" uri="{CE6537A1-D6FC-4f65-9D91-7224C49458BB}"/>
              </c:extLst>
            </c:dLbl>
            <c:dLbl>
              <c:idx val="2"/>
              <c:layout>
                <c:manualLayout>
                  <c:x val="0.20827226462017001"/>
                  <c:y val="0.21868937639407601"/>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400"/>
                </a:pPr>
                <a:endParaRPr lang="fr-FR"/>
              </a:p>
            </c:txPr>
            <c:showLegendKey val="0"/>
            <c:showVal val="0"/>
            <c:showCatName val="1"/>
            <c:showSerName val="0"/>
            <c:showPercent val="1"/>
            <c:showBubbleSize val="0"/>
            <c:showLeaderLines val="1"/>
            <c:extLst>
              <c:ext xmlns:c15="http://schemas.microsoft.com/office/drawing/2012/chart" uri="{CE6537A1-D6FC-4f65-9D91-7224C49458BB}"/>
            </c:extLst>
          </c:dLbls>
          <c:cat>
            <c:strRef>
              <c:f>Feuil1!$R$119:$R$121</c:f>
              <c:strCache>
                <c:ptCount val="3"/>
                <c:pt idx="0">
                  <c:v>Bac techno</c:v>
                </c:pt>
                <c:pt idx="1">
                  <c:v>Bac pro</c:v>
                </c:pt>
                <c:pt idx="2">
                  <c:v>Bac généraux</c:v>
                </c:pt>
              </c:strCache>
            </c:strRef>
          </c:cat>
          <c:val>
            <c:numRef>
              <c:f>Feuil1!$V$119:$V$121</c:f>
              <c:numCache>
                <c:formatCode>General</c:formatCode>
                <c:ptCount val="3"/>
                <c:pt idx="0">
                  <c:v>422</c:v>
                </c:pt>
                <c:pt idx="1">
                  <c:v>219</c:v>
                </c:pt>
                <c:pt idx="2">
                  <c:v>186</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34"/>
    </mc:Choice>
    <mc:Fallback>
      <c:style val="34"/>
    </mc:Fallback>
  </mc:AlternateContent>
  <c:chart>
    <c:title>
      <c:tx>
        <c:rich>
          <a:bodyPr/>
          <a:lstStyle/>
          <a:p>
            <a:pPr>
              <a:defRPr/>
            </a:pPr>
            <a:r>
              <a:rPr lang="fr-FR" dirty="0"/>
              <a:t>Taux de </a:t>
            </a:r>
            <a:r>
              <a:rPr lang="fr-FR" dirty="0" smtClean="0"/>
              <a:t>réussite </a:t>
            </a:r>
            <a:r>
              <a:rPr lang="fr-FR" dirty="0"/>
              <a:t>au BTS CGO </a:t>
            </a:r>
            <a:r>
              <a:rPr lang="fr-FR" dirty="0" smtClean="0"/>
              <a:t>2013</a:t>
            </a:r>
            <a:r>
              <a:rPr lang="fr-FR" baseline="0" dirty="0" smtClean="0"/>
              <a:t> </a:t>
            </a:r>
            <a:r>
              <a:rPr lang="fr-FR" dirty="0" smtClean="0"/>
              <a:t>dans </a:t>
            </a:r>
            <a:r>
              <a:rPr lang="fr-FR" dirty="0"/>
              <a:t>l'académie de Lille</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(Global!$A$60;Global!$A$63;Global!$A$66)</c:f>
              <c:strCache>
                <c:ptCount val="3"/>
                <c:pt idx="0">
                  <c:v>  400 BAC PRO            </c:v>
                </c:pt>
                <c:pt idx="1">
                  <c:v>  430 BAC TECHNO         </c:v>
                </c:pt>
                <c:pt idx="2">
                  <c:v>  470 BAC GENERAL        </c:v>
                </c:pt>
              </c:strCache>
            </c:strRef>
          </c:cat>
          <c:val>
            <c:numRef>
              <c:f>(Global!$K$62;Global!$K$65;Global!$K$68)</c:f>
              <c:numCache>
                <c:formatCode>0.0%</c:formatCode>
                <c:ptCount val="3"/>
                <c:pt idx="0">
                  <c:v>0.47900000000000009</c:v>
                </c:pt>
                <c:pt idx="1">
                  <c:v>0.76500000000000024</c:v>
                </c:pt>
                <c:pt idx="2">
                  <c:v>0.90800000000000003</c:v>
                </c:pt>
              </c:numCache>
            </c:numRef>
          </c:val>
        </c:ser>
        <c:dLbls>
          <c:showLegendKey val="0"/>
          <c:showVal val="1"/>
          <c:showCatName val="0"/>
          <c:showSerName val="0"/>
          <c:showPercent val="0"/>
          <c:showBubbleSize val="0"/>
        </c:dLbls>
        <c:gapWidth val="150"/>
        <c:shape val="cone"/>
        <c:axId val="276308832"/>
        <c:axId val="276310008"/>
        <c:axId val="0"/>
      </c:bar3DChart>
      <c:catAx>
        <c:axId val="276308832"/>
        <c:scaling>
          <c:orientation val="minMax"/>
        </c:scaling>
        <c:delete val="0"/>
        <c:axPos val="b"/>
        <c:numFmt formatCode="General" sourceLinked="0"/>
        <c:majorTickMark val="none"/>
        <c:minorTickMark val="none"/>
        <c:tickLblPos val="nextTo"/>
        <c:crossAx val="276310008"/>
        <c:crosses val="autoZero"/>
        <c:auto val="1"/>
        <c:lblAlgn val="ctr"/>
        <c:lblOffset val="100"/>
        <c:noMultiLvlLbl val="0"/>
      </c:catAx>
      <c:valAx>
        <c:axId val="276310008"/>
        <c:scaling>
          <c:orientation val="minMax"/>
        </c:scaling>
        <c:delete val="1"/>
        <c:axPos val="l"/>
        <c:numFmt formatCode="0.0%" sourceLinked="1"/>
        <c:majorTickMark val="none"/>
        <c:minorTickMark val="none"/>
        <c:tickLblPos val="none"/>
        <c:crossAx val="276308832"/>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fr-FR" sz="2000" dirty="0"/>
              <a:t>Projet</a:t>
            </a:r>
            <a:r>
              <a:rPr lang="fr-FR" sz="2000" baseline="0" dirty="0"/>
              <a:t> de </a:t>
            </a:r>
            <a:r>
              <a:rPr lang="fr-FR" sz="2000" baseline="0" dirty="0" smtClean="0"/>
              <a:t>recrutement dans la région Nord-Pas-de-Calais</a:t>
            </a:r>
            <a:endParaRPr lang="fr-FR" sz="2000" dirty="0"/>
          </a:p>
        </c:rich>
      </c:tx>
      <c:overlay val="0"/>
    </c:title>
    <c:autoTitleDeleted val="0"/>
    <c:plotArea>
      <c:layout/>
      <c:barChart>
        <c:barDir val="col"/>
        <c:grouping val="clustered"/>
        <c:varyColors val="0"/>
        <c:ser>
          <c:idx val="0"/>
          <c:order val="0"/>
          <c:tx>
            <c:strRef>
              <c:f>'Projet métiers de la compta'!$B$7</c:f>
              <c:strCache>
                <c:ptCount val="1"/>
                <c:pt idx="0">
                  <c:v>Employés de la comptabilité</c:v>
                </c:pt>
              </c:strCache>
            </c:strRef>
          </c:tx>
          <c:invertIfNegative val="0"/>
          <c:cat>
            <c:numRef>
              <c:f>'Projet métiers de la compta'!$C$6:$F$6</c:f>
              <c:numCache>
                <c:formatCode>General</c:formatCode>
                <c:ptCount val="4"/>
                <c:pt idx="0">
                  <c:v>2010</c:v>
                </c:pt>
                <c:pt idx="1">
                  <c:v>2011</c:v>
                </c:pt>
                <c:pt idx="2">
                  <c:v>2012</c:v>
                </c:pt>
                <c:pt idx="3">
                  <c:v>2013</c:v>
                </c:pt>
              </c:numCache>
            </c:numRef>
          </c:cat>
          <c:val>
            <c:numRef>
              <c:f>'Projet métiers de la compta'!$C$7:$F$7</c:f>
              <c:numCache>
                <c:formatCode>#,##0</c:formatCode>
                <c:ptCount val="4"/>
                <c:pt idx="0">
                  <c:v>521.18558724689922</c:v>
                </c:pt>
                <c:pt idx="1">
                  <c:v>366.24251201262359</c:v>
                </c:pt>
                <c:pt idx="2">
                  <c:v>523.46099381174247</c:v>
                </c:pt>
                <c:pt idx="3">
                  <c:v>467.94851096708123</c:v>
                </c:pt>
              </c:numCache>
            </c:numRef>
          </c:val>
        </c:ser>
        <c:ser>
          <c:idx val="1"/>
          <c:order val="1"/>
          <c:tx>
            <c:strRef>
              <c:f>'Projet métiers de la compta'!$B$8</c:f>
              <c:strCache>
                <c:ptCount val="1"/>
                <c:pt idx="0">
                  <c:v>Techniciens des services comptables et financiers</c:v>
                </c:pt>
              </c:strCache>
            </c:strRef>
          </c:tx>
          <c:invertIfNegative val="0"/>
          <c:cat>
            <c:numRef>
              <c:f>'Projet métiers de la compta'!$C$6:$F$6</c:f>
              <c:numCache>
                <c:formatCode>General</c:formatCode>
                <c:ptCount val="4"/>
                <c:pt idx="0">
                  <c:v>2010</c:v>
                </c:pt>
                <c:pt idx="1">
                  <c:v>2011</c:v>
                </c:pt>
                <c:pt idx="2">
                  <c:v>2012</c:v>
                </c:pt>
                <c:pt idx="3">
                  <c:v>2013</c:v>
                </c:pt>
              </c:numCache>
            </c:numRef>
          </c:cat>
          <c:val>
            <c:numRef>
              <c:f>'Projet métiers de la compta'!$C$8:$F$8</c:f>
              <c:numCache>
                <c:formatCode>#,##0</c:formatCode>
                <c:ptCount val="4"/>
                <c:pt idx="0">
                  <c:v>176.14774744494002</c:v>
                </c:pt>
                <c:pt idx="1">
                  <c:v>164.94748292321515</c:v>
                </c:pt>
                <c:pt idx="2">
                  <c:v>98.280975417952448</c:v>
                </c:pt>
                <c:pt idx="3">
                  <c:v>123.82551052187712</c:v>
                </c:pt>
              </c:numCache>
            </c:numRef>
          </c:val>
        </c:ser>
        <c:ser>
          <c:idx val="2"/>
          <c:order val="2"/>
          <c:tx>
            <c:strRef>
              <c:f>'Projet métiers de la compta'!$B$9</c:f>
              <c:strCache>
                <c:ptCount val="1"/>
                <c:pt idx="0">
                  <c:v>Cadres administratifs, comptables et financiers (hors juristes)</c:v>
                </c:pt>
              </c:strCache>
            </c:strRef>
          </c:tx>
          <c:invertIfNegative val="0"/>
          <c:cat>
            <c:numRef>
              <c:f>'Projet métiers de la compta'!$C$6:$F$6</c:f>
              <c:numCache>
                <c:formatCode>General</c:formatCode>
                <c:ptCount val="4"/>
                <c:pt idx="0">
                  <c:v>2010</c:v>
                </c:pt>
                <c:pt idx="1">
                  <c:v>2011</c:v>
                </c:pt>
                <c:pt idx="2">
                  <c:v>2012</c:v>
                </c:pt>
                <c:pt idx="3">
                  <c:v>2013</c:v>
                </c:pt>
              </c:numCache>
            </c:numRef>
          </c:cat>
          <c:val>
            <c:numRef>
              <c:f>'Projet métiers de la compta'!$C$9:$F$9</c:f>
              <c:numCache>
                <c:formatCode>#,##0</c:formatCode>
                <c:ptCount val="4"/>
                <c:pt idx="0">
                  <c:v>329.8334244201771</c:v>
                </c:pt>
                <c:pt idx="1">
                  <c:v>311.06166632451902</c:v>
                </c:pt>
                <c:pt idx="2">
                  <c:v>249.73441771389059</c:v>
                </c:pt>
                <c:pt idx="3">
                  <c:v>353.22070487968352</c:v>
                </c:pt>
              </c:numCache>
            </c:numRef>
          </c:val>
        </c:ser>
        <c:dLbls>
          <c:showLegendKey val="0"/>
          <c:showVal val="0"/>
          <c:showCatName val="0"/>
          <c:showSerName val="0"/>
          <c:showPercent val="0"/>
          <c:showBubbleSize val="0"/>
        </c:dLbls>
        <c:gapWidth val="150"/>
        <c:axId val="197123184"/>
        <c:axId val="197122400"/>
      </c:barChart>
      <c:catAx>
        <c:axId val="197123184"/>
        <c:scaling>
          <c:orientation val="minMax"/>
        </c:scaling>
        <c:delete val="0"/>
        <c:axPos val="b"/>
        <c:numFmt formatCode="General" sourceLinked="1"/>
        <c:majorTickMark val="none"/>
        <c:minorTickMark val="none"/>
        <c:tickLblPos val="nextTo"/>
        <c:txPr>
          <a:bodyPr/>
          <a:lstStyle/>
          <a:p>
            <a:pPr>
              <a:defRPr sz="2000"/>
            </a:pPr>
            <a:endParaRPr lang="fr-FR"/>
          </a:p>
        </c:txPr>
        <c:crossAx val="197122400"/>
        <c:crosses val="autoZero"/>
        <c:auto val="1"/>
        <c:lblAlgn val="ctr"/>
        <c:lblOffset val="100"/>
        <c:noMultiLvlLbl val="0"/>
      </c:catAx>
      <c:valAx>
        <c:axId val="197122400"/>
        <c:scaling>
          <c:orientation val="minMax"/>
        </c:scaling>
        <c:delete val="0"/>
        <c:axPos val="l"/>
        <c:majorGridlines/>
        <c:numFmt formatCode="#,##0" sourceLinked="1"/>
        <c:majorTickMark val="none"/>
        <c:minorTickMark val="none"/>
        <c:tickLblPos val="nextTo"/>
        <c:crossAx val="197123184"/>
        <c:crosses val="autoZero"/>
        <c:crossBetween val="between"/>
      </c:valAx>
    </c:plotArea>
    <c:legend>
      <c:legendPos val="r"/>
      <c:overlay val="0"/>
      <c:txPr>
        <a:bodyPr/>
        <a:lstStyle/>
        <a:p>
          <a:pPr>
            <a:defRPr sz="2000"/>
          </a:pPr>
          <a:endParaRPr lang="fr-FR"/>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Titulaires</a:t>
            </a:r>
            <a:r>
              <a:rPr lang="fr-FR" baseline="0"/>
              <a:t> d'un BTS CGO en emploi 7 mois après l'obtention du diplôme</a:t>
            </a:r>
            <a:endParaRPr lang="fr-FR"/>
          </a:p>
        </c:rich>
      </c:tx>
      <c:overlay val="0"/>
    </c:title>
    <c:autoTitleDeleted val="0"/>
    <c:plotArea>
      <c:layout/>
      <c:lineChart>
        <c:grouping val="standard"/>
        <c:varyColors val="0"/>
        <c:ser>
          <c:idx val="0"/>
          <c:order val="0"/>
          <c:marker>
            <c:symbol val="none"/>
          </c:marker>
          <c:cat>
            <c:numRef>
              <c:f>'BTS CGO'!$H$8:$H$13</c:f>
              <c:numCache>
                <c:formatCode>General</c:formatCode>
                <c:ptCount val="6"/>
                <c:pt idx="0">
                  <c:v>2007</c:v>
                </c:pt>
                <c:pt idx="1">
                  <c:v>2008</c:v>
                </c:pt>
                <c:pt idx="2">
                  <c:v>2009</c:v>
                </c:pt>
                <c:pt idx="3">
                  <c:v>2010</c:v>
                </c:pt>
                <c:pt idx="4">
                  <c:v>2011</c:v>
                </c:pt>
                <c:pt idx="5">
                  <c:v>2013</c:v>
                </c:pt>
              </c:numCache>
            </c:numRef>
          </c:cat>
          <c:val>
            <c:numRef>
              <c:f>('BTS CGO'!$E$10;'BTS CGO'!$E$16;'BTS CGO'!$E$22;'BTS CGO'!$E$28;'BTS CGO'!$E$34;'BTS CGO'!$E$40;'BTS CGO'!$E$46)</c:f>
              <c:numCache>
                <c:formatCode>0</c:formatCode>
                <c:ptCount val="7"/>
                <c:pt idx="0">
                  <c:v>274.52999999999952</c:v>
                </c:pt>
                <c:pt idx="1">
                  <c:v>327.6671999999997</c:v>
                </c:pt>
                <c:pt idx="2">
                  <c:v>220.33100000000016</c:v>
                </c:pt>
                <c:pt idx="3">
                  <c:v>179.54179999999999</c:v>
                </c:pt>
                <c:pt idx="4">
                  <c:v>172.07949999999997</c:v>
                </c:pt>
                <c:pt idx="5">
                  <c:v>183.91220000000001</c:v>
                </c:pt>
                <c:pt idx="6">
                  <c:v>170.00830000000016</c:v>
                </c:pt>
              </c:numCache>
            </c:numRef>
          </c:val>
          <c:smooth val="0"/>
        </c:ser>
        <c:dLbls>
          <c:showLegendKey val="0"/>
          <c:showVal val="0"/>
          <c:showCatName val="0"/>
          <c:showSerName val="0"/>
          <c:showPercent val="0"/>
          <c:showBubbleSize val="0"/>
        </c:dLbls>
        <c:smooth val="0"/>
        <c:axId val="197125144"/>
        <c:axId val="197124360"/>
      </c:lineChart>
      <c:catAx>
        <c:axId val="197125144"/>
        <c:scaling>
          <c:orientation val="minMax"/>
        </c:scaling>
        <c:delete val="0"/>
        <c:axPos val="b"/>
        <c:numFmt formatCode="General" sourceLinked="1"/>
        <c:majorTickMark val="none"/>
        <c:minorTickMark val="none"/>
        <c:tickLblPos val="nextTo"/>
        <c:crossAx val="197124360"/>
        <c:crosses val="autoZero"/>
        <c:auto val="1"/>
        <c:lblAlgn val="ctr"/>
        <c:lblOffset val="100"/>
        <c:noMultiLvlLbl val="0"/>
      </c:catAx>
      <c:valAx>
        <c:axId val="197124360"/>
        <c:scaling>
          <c:orientation val="minMax"/>
        </c:scaling>
        <c:delete val="0"/>
        <c:axPos val="l"/>
        <c:majorGridlines/>
        <c:numFmt formatCode="0" sourceLinked="1"/>
        <c:majorTickMark val="none"/>
        <c:minorTickMark val="none"/>
        <c:tickLblPos val="nextTo"/>
        <c:crossAx val="19712514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Titulaires d'un BTS CGO</a:t>
            </a:r>
            <a:r>
              <a:rPr lang="fr-FR" baseline="0"/>
              <a:t> sans emploi et recherchant un emploi</a:t>
            </a:r>
            <a:endParaRPr lang="fr-FR"/>
          </a:p>
        </c:rich>
      </c:tx>
      <c:overlay val="0"/>
    </c:title>
    <c:autoTitleDeleted val="0"/>
    <c:plotArea>
      <c:layout/>
      <c:lineChart>
        <c:grouping val="standard"/>
        <c:varyColors val="0"/>
        <c:ser>
          <c:idx val="0"/>
          <c:order val="0"/>
          <c:marker>
            <c:symbol val="none"/>
          </c:marker>
          <c:cat>
            <c:numRef>
              <c:f>'BTS CGO'!$H$8:$H$13</c:f>
              <c:numCache>
                <c:formatCode>General</c:formatCode>
                <c:ptCount val="6"/>
                <c:pt idx="0">
                  <c:v>2007</c:v>
                </c:pt>
                <c:pt idx="1">
                  <c:v>2008</c:v>
                </c:pt>
                <c:pt idx="2">
                  <c:v>2009</c:v>
                </c:pt>
                <c:pt idx="3">
                  <c:v>2010</c:v>
                </c:pt>
                <c:pt idx="4">
                  <c:v>2011</c:v>
                </c:pt>
                <c:pt idx="5">
                  <c:v>2013</c:v>
                </c:pt>
              </c:numCache>
            </c:numRef>
          </c:cat>
          <c:val>
            <c:numRef>
              <c:f>('BTS CGO'!$E$12;'BTS CGO'!$E$18;'BTS CGO'!$E$24;'BTS CGO'!$E$30;'BTS CGO'!$E$36;'BTS CGO'!$E$42;'BTS CGO'!$E$48)</c:f>
              <c:numCache>
                <c:formatCode>0</c:formatCode>
                <c:ptCount val="7"/>
                <c:pt idx="0">
                  <c:v>179.89000000000001</c:v>
                </c:pt>
                <c:pt idx="1">
                  <c:v>132.0187</c:v>
                </c:pt>
                <c:pt idx="2">
                  <c:v>151.35600000000017</c:v>
                </c:pt>
                <c:pt idx="3">
                  <c:v>169.86520000000004</c:v>
                </c:pt>
                <c:pt idx="4">
                  <c:v>156.90440000000001</c:v>
                </c:pt>
                <c:pt idx="5">
                  <c:v>156.3245</c:v>
                </c:pt>
                <c:pt idx="6">
                  <c:v>152.64479999999998</c:v>
                </c:pt>
              </c:numCache>
            </c:numRef>
          </c:val>
          <c:smooth val="0"/>
        </c:ser>
        <c:dLbls>
          <c:showLegendKey val="0"/>
          <c:showVal val="0"/>
          <c:showCatName val="0"/>
          <c:showSerName val="0"/>
          <c:showPercent val="0"/>
          <c:showBubbleSize val="0"/>
        </c:dLbls>
        <c:smooth val="0"/>
        <c:axId val="189784456"/>
        <c:axId val="189786024"/>
      </c:lineChart>
      <c:catAx>
        <c:axId val="189784456"/>
        <c:scaling>
          <c:orientation val="minMax"/>
        </c:scaling>
        <c:delete val="0"/>
        <c:axPos val="b"/>
        <c:numFmt formatCode="General" sourceLinked="1"/>
        <c:majorTickMark val="none"/>
        <c:minorTickMark val="none"/>
        <c:tickLblPos val="nextTo"/>
        <c:crossAx val="189786024"/>
        <c:crosses val="autoZero"/>
        <c:auto val="1"/>
        <c:lblAlgn val="ctr"/>
        <c:lblOffset val="100"/>
        <c:noMultiLvlLbl val="0"/>
      </c:catAx>
      <c:valAx>
        <c:axId val="189786024"/>
        <c:scaling>
          <c:orientation val="minMax"/>
        </c:scaling>
        <c:delete val="0"/>
        <c:axPos val="l"/>
        <c:majorGridlines/>
        <c:numFmt formatCode="0" sourceLinked="1"/>
        <c:majorTickMark val="none"/>
        <c:minorTickMark val="none"/>
        <c:tickLblPos val="nextTo"/>
        <c:crossAx val="18978445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2013</a:t>
            </a:r>
          </a:p>
        </c:rich>
      </c:tx>
      <c:overlay val="0"/>
    </c:title>
    <c:autoTitleDeleted val="0"/>
    <c:plotArea>
      <c:layout/>
      <c:pieChart>
        <c:varyColors val="1"/>
        <c:dLbls>
          <c:showLegendKey val="0"/>
          <c:showVal val="0"/>
          <c:showCatName val="1"/>
          <c:showSerName val="0"/>
          <c:showPercent val="1"/>
          <c:showBubbleSize val="0"/>
          <c:showLeaderLines val="0"/>
        </c:dLbls>
        <c:firstSliceAng val="0"/>
      </c:pieChart>
    </c:plotArea>
    <c:plotVisOnly val="1"/>
    <c:dispBlanksAs val="zero"/>
    <c:showDLblsOverMax val="0"/>
  </c:chart>
  <c:txPr>
    <a:bodyPr/>
    <a:lstStyle/>
    <a:p>
      <a:pPr>
        <a:defRPr sz="1400"/>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2013</a:t>
            </a:r>
          </a:p>
        </c:rich>
      </c:tx>
      <c:overlay val="0"/>
    </c:title>
    <c:autoTitleDeleted val="0"/>
    <c:plotArea>
      <c:layout/>
      <c:pie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'BTS CGO'!$D$8:$D$13</c:f>
              <c:strCache>
                <c:ptCount val="6"/>
                <c:pt idx="0">
                  <c:v>Apprenti</c:v>
                </c:pt>
                <c:pt idx="1">
                  <c:v>Elève, étudiant</c:v>
                </c:pt>
                <c:pt idx="2">
                  <c:v>En emploi</c:v>
                </c:pt>
                <c:pt idx="3">
                  <c:v>En stage de formation</c:v>
                </c:pt>
                <c:pt idx="4">
                  <c:v>Sans emploi et à la recherche d'un emploi</c:v>
                </c:pt>
                <c:pt idx="5">
                  <c:v>Sans emploi et n'en cherchant pas</c:v>
                </c:pt>
              </c:strCache>
            </c:strRef>
          </c:cat>
          <c:val>
            <c:numRef>
              <c:f>'BTS CGO'!$E$8:$E$13</c:f>
              <c:numCache>
                <c:formatCode>0</c:formatCode>
                <c:ptCount val="6"/>
                <c:pt idx="0">
                  <c:v>5.96</c:v>
                </c:pt>
                <c:pt idx="1">
                  <c:v>184.69</c:v>
                </c:pt>
                <c:pt idx="2">
                  <c:v>274.52999999999952</c:v>
                </c:pt>
                <c:pt idx="3">
                  <c:v>7.81</c:v>
                </c:pt>
                <c:pt idx="4">
                  <c:v>179.89000000000001</c:v>
                </c:pt>
                <c:pt idx="5">
                  <c:v>21.75</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400"/>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D8B87-B92A-1F45-B626-3F329942A965}" type="datetimeFigureOut">
              <a:rPr lang="fr-FR" smtClean="0"/>
              <a:pPr/>
              <a:t>04/03/2015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CB096D-7509-F14F-A103-4D04A34DF9D6}" type="slidenum">
              <a:rPr lang="fr-FR" smtClean="0"/>
              <a:pPr/>
              <a:t>‹N°›</a:t>
            </a:fld>
            <a:endParaRPr lang="fr-FR"/>
          </a:p>
        </p:txBody>
      </p:sp>
    </p:spTree>
    <p:extLst>
      <p:ext uri="{BB962C8B-B14F-4D97-AF65-F5344CB8AC3E}">
        <p14:creationId xmlns:p14="http://schemas.microsoft.com/office/powerpoint/2010/main" val="21854446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onisep.fr/Ressources/Univers-Formation/Formations/Post-bac/Licence-pro-management-des-organisations-specialite-comptabilite-finance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onisep.fr/Ressources/Univers-Formation/Formations/Post-bac/Licence-pro-assurance-banque-finance-specialite-collaborateur-comptable-specialise-en-technologies-de-l-information-et-de-la-communication"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onisep.fr/Ressources/Univers-Formation/Formations/Post-bac/Licence-pro-management-des-organisations-specialite-comptabilite-finances"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onisep.fr/Ressources/Univers-Formation/Formations/Post-bac/Licence-pro-assurance-banque-finance-specialite-collaborateur-comptable-specialise-en-technologies-de-l-information-et-de-la-communic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Licence professionnelle : « Métiers de la comptabilité et de la gestion »</a:t>
            </a:r>
          </a:p>
          <a:p>
            <a:endParaRPr lang="fr-FR" dirty="0" smtClean="0"/>
          </a:p>
          <a:p>
            <a:r>
              <a:rPr lang="fr-FR" dirty="0" smtClean="0"/>
              <a:t>« Fiscalité »</a:t>
            </a:r>
          </a:p>
          <a:p>
            <a:r>
              <a:rPr lang="fr-FR" dirty="0" smtClean="0"/>
              <a:t>« Comptabilité et gestion des associations »</a:t>
            </a:r>
          </a:p>
          <a:p>
            <a:r>
              <a:rPr lang="fr-FR" dirty="0" smtClean="0"/>
              <a:t>« Comptabilité du secteur immobilier »</a:t>
            </a:r>
          </a:p>
          <a:p>
            <a:r>
              <a:rPr lang="fr-FR" dirty="0" smtClean="0"/>
              <a:t>« Contrôle de gestion »</a:t>
            </a:r>
          </a:p>
          <a:p>
            <a:r>
              <a:rPr lang="fr-FR" dirty="0" smtClean="0"/>
              <a:t>« Comptabilité et gestion des entités agricoles »</a:t>
            </a:r>
          </a:p>
          <a:p>
            <a:r>
              <a:rPr lang="fr-FR" dirty="0" smtClean="0"/>
              <a:t>« Révision comptable »</a:t>
            </a:r>
          </a:p>
          <a:p>
            <a:r>
              <a:rPr lang="fr-FR" dirty="0" smtClean="0"/>
              <a:t>« Responsable de portefeuille clients d’expertise comptable »</a:t>
            </a:r>
          </a:p>
          <a:p>
            <a:r>
              <a:rPr lang="fr-FR" dirty="0" smtClean="0"/>
              <a:t>« Gestion de la paie et du social »</a:t>
            </a:r>
          </a:p>
          <a:p>
            <a:endParaRPr lang="fr-FR" dirty="0" smtClean="0"/>
          </a:p>
          <a:p>
            <a:r>
              <a:rPr lang="fr-FR" dirty="0" smtClean="0"/>
              <a:t>Dans la région :</a:t>
            </a:r>
          </a:p>
          <a:p>
            <a:pPr>
              <a:buFontTx/>
              <a:buChar char="-"/>
            </a:pPr>
            <a:r>
              <a:rPr lang="fr-FR" dirty="0" smtClean="0"/>
              <a:t>Dans le Nord : </a:t>
            </a:r>
            <a:r>
              <a:rPr lang="fr-FR" sz="1200" b="0" i="0" u="sng" kern="1200" dirty="0" smtClean="0">
                <a:solidFill>
                  <a:schemeClr val="tx1"/>
                </a:solidFill>
                <a:latin typeface="+mn-lt"/>
                <a:ea typeface="+mn-ea"/>
                <a:cs typeface="+mn-cs"/>
                <a:hlinkClick r:id="rId3"/>
              </a:rPr>
              <a:t>Licence pro management des organisations spécialité comptabilité, finances</a:t>
            </a:r>
            <a:r>
              <a:rPr lang="fr-FR" sz="1200" b="0" i="0" u="none" kern="1200" dirty="0" smtClean="0">
                <a:solidFill>
                  <a:schemeClr val="tx1"/>
                </a:solidFill>
                <a:latin typeface="+mn-lt"/>
                <a:ea typeface="+mn-ea"/>
                <a:cs typeface="+mn-cs"/>
              </a:rPr>
              <a:t> : à l’IAE et à l’IUT de Valenciennes</a:t>
            </a:r>
          </a:p>
          <a:p>
            <a:pPr>
              <a:buFontTx/>
              <a:buChar char="-"/>
            </a:pPr>
            <a:r>
              <a:rPr lang="fr-FR" sz="1200" b="0" i="0" u="sng" kern="1200" dirty="0" smtClean="0">
                <a:solidFill>
                  <a:schemeClr val="tx1"/>
                </a:solidFill>
                <a:latin typeface="+mn-lt"/>
                <a:ea typeface="+mn-ea"/>
                <a:cs typeface="+mn-cs"/>
              </a:rPr>
              <a:t> Dans le Pas-de-Calais : </a:t>
            </a:r>
            <a:r>
              <a:rPr lang="fr-FR" sz="1200" b="0" i="0" u="sng" kern="1200" dirty="0" smtClean="0">
                <a:solidFill>
                  <a:schemeClr val="tx1"/>
                </a:solidFill>
                <a:latin typeface="+mn-lt"/>
                <a:ea typeface="+mn-ea"/>
                <a:cs typeface="+mn-cs"/>
                <a:hlinkClick r:id="rId4"/>
              </a:rPr>
              <a:t>Licence pro assurance, banque, finance spécialité collaborateur comptable spécialisé en technologies de l'information et de la communication</a:t>
            </a:r>
            <a:r>
              <a:rPr lang="fr-FR" sz="1200" b="0" i="0" u="none" kern="1200" dirty="0" smtClean="0">
                <a:solidFill>
                  <a:schemeClr val="tx1"/>
                </a:solidFill>
                <a:latin typeface="+mn-lt"/>
                <a:ea typeface="+mn-ea"/>
                <a:cs typeface="+mn-cs"/>
              </a:rPr>
              <a:t> à l’IUT de Lens</a:t>
            </a:r>
          </a:p>
          <a:p>
            <a:endParaRPr lang="fr-FR" dirty="0" smtClean="0"/>
          </a:p>
          <a:p>
            <a:r>
              <a:rPr lang="fr-FR" dirty="0" smtClean="0"/>
              <a:t>DSCG – Les deux UV à problème :</a:t>
            </a:r>
          </a:p>
          <a:p>
            <a:endParaRPr lang="fr-FR" dirty="0" smtClean="0"/>
          </a:p>
          <a:p>
            <a:r>
              <a:rPr lang="fr-FR" sz="1200" b="1" i="0" kern="1200" dirty="0" smtClean="0">
                <a:solidFill>
                  <a:schemeClr val="tx1"/>
                </a:solidFill>
                <a:latin typeface="+mn-lt"/>
                <a:ea typeface="+mn-ea"/>
                <a:cs typeface="+mn-cs"/>
              </a:rPr>
              <a:t>UE 1 : Gestion juridique, fiscale et sociale </a:t>
            </a:r>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r>
              <a:rPr lang="fr-FR" sz="1200" b="1" i="0" kern="1200" dirty="0" smtClean="0">
                <a:solidFill>
                  <a:schemeClr val="tx1"/>
                </a:solidFill>
                <a:latin typeface="+mn-lt"/>
                <a:ea typeface="+mn-ea"/>
                <a:cs typeface="+mn-cs"/>
              </a:rPr>
              <a:t>UE 4  : Comptabilité et audit </a:t>
            </a:r>
            <a:endParaRPr lang="fr-FR" sz="1200" b="0" i="0" kern="1200" dirty="0" smtClean="0">
              <a:solidFill>
                <a:schemeClr val="tx1"/>
              </a:solidFill>
              <a:latin typeface="+mn-lt"/>
              <a:ea typeface="+mn-ea"/>
              <a:cs typeface="+mn-cs"/>
            </a:endParaRPr>
          </a:p>
          <a:p>
            <a:endParaRPr lang="fr-FR"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7FFCEB43-BCED-45E4-BC73-BD828A4DE98B}" type="slidenum">
              <a:rPr lang="fr-FR" smtClean="0"/>
              <a:pPr/>
              <a:t>3</a:t>
            </a:fld>
            <a:endParaRPr lang="fr-FR"/>
          </a:p>
        </p:txBody>
      </p:sp>
    </p:spTree>
    <p:extLst>
      <p:ext uri="{BB962C8B-B14F-4D97-AF65-F5344CB8AC3E}">
        <p14:creationId xmlns:p14="http://schemas.microsoft.com/office/powerpoint/2010/main" val="335361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Enquête Pôle emploi + CREDOC sur les intention à</a:t>
            </a:r>
            <a:r>
              <a:rPr lang="fr-FR" baseline="0" dirty="0" smtClean="0"/>
              <a:t> N+1.</a:t>
            </a:r>
          </a:p>
          <a:p>
            <a:endParaRPr lang="fr-FR" baseline="0" dirty="0" smtClean="0"/>
          </a:p>
          <a:p>
            <a:r>
              <a:rPr lang="fr-FR" baseline="0" dirty="0" smtClean="0"/>
              <a:t>Noter : « employés de la comptabilité » = sur 128 projet, 54 sont jugés difficiles. = 42 % </a:t>
            </a:r>
            <a:r>
              <a:rPr lang="fr-FR" baseline="0" smtClean="0"/>
              <a:t>de difficultés.</a:t>
            </a:r>
            <a:endParaRPr lang="fr-FR" dirty="0"/>
          </a:p>
        </p:txBody>
      </p:sp>
      <p:sp>
        <p:nvSpPr>
          <p:cNvPr id="4" name="Espace réservé du numéro de diapositive 3"/>
          <p:cNvSpPr>
            <a:spLocks noGrp="1"/>
          </p:cNvSpPr>
          <p:nvPr>
            <p:ph type="sldNum" sz="quarter" idx="10"/>
          </p:nvPr>
        </p:nvSpPr>
        <p:spPr/>
        <p:txBody>
          <a:bodyPr/>
          <a:lstStyle/>
          <a:p>
            <a:fld id="{7FFCEB43-BCED-45E4-BC73-BD828A4DE98B}" type="slidenum">
              <a:rPr lang="fr-FR" smtClean="0"/>
              <a:pPr/>
              <a:t>6</a:t>
            </a:fld>
            <a:endParaRPr lang="fr-FR"/>
          </a:p>
        </p:txBody>
      </p:sp>
    </p:spTree>
    <p:extLst>
      <p:ext uri="{BB962C8B-B14F-4D97-AF65-F5344CB8AC3E}">
        <p14:creationId xmlns:p14="http://schemas.microsoft.com/office/powerpoint/2010/main" val="124172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D’après enquêtes IVA (insertion Vie</a:t>
            </a:r>
            <a:r>
              <a:rPr lang="fr-FR" baseline="0" dirty="0" smtClean="0"/>
              <a:t> Active). 60% de répondant en moyenne. 7 mois après la formation</a:t>
            </a:r>
            <a:endParaRPr lang="fr-FR" dirty="0"/>
          </a:p>
        </p:txBody>
      </p:sp>
      <p:sp>
        <p:nvSpPr>
          <p:cNvPr id="4" name="Espace réservé du numéro de diapositive 3"/>
          <p:cNvSpPr>
            <a:spLocks noGrp="1"/>
          </p:cNvSpPr>
          <p:nvPr>
            <p:ph type="sldNum" sz="quarter" idx="10"/>
          </p:nvPr>
        </p:nvSpPr>
        <p:spPr/>
        <p:txBody>
          <a:bodyPr/>
          <a:lstStyle/>
          <a:p>
            <a:fld id="{7FFCEB43-BCED-45E4-BC73-BD828A4DE98B}" type="slidenum">
              <a:rPr lang="fr-FR" smtClean="0"/>
              <a:pPr/>
              <a:t>7</a:t>
            </a:fld>
            <a:endParaRPr lang="fr-FR"/>
          </a:p>
        </p:txBody>
      </p:sp>
    </p:spTree>
    <p:extLst>
      <p:ext uri="{BB962C8B-B14F-4D97-AF65-F5344CB8AC3E}">
        <p14:creationId xmlns:p14="http://schemas.microsoft.com/office/powerpoint/2010/main" val="1806070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Licence professionnelle : « Métiers de la comptabilité et de la gestion »</a:t>
            </a:r>
          </a:p>
          <a:p>
            <a:endParaRPr lang="fr-FR" dirty="0" smtClean="0"/>
          </a:p>
          <a:p>
            <a:r>
              <a:rPr lang="fr-FR" dirty="0" smtClean="0"/>
              <a:t>« Fiscalité »</a:t>
            </a:r>
          </a:p>
          <a:p>
            <a:r>
              <a:rPr lang="fr-FR" dirty="0" smtClean="0"/>
              <a:t>« Comptabilité et gestion des associations »</a:t>
            </a:r>
          </a:p>
          <a:p>
            <a:r>
              <a:rPr lang="fr-FR" dirty="0" smtClean="0"/>
              <a:t>« Comptabilité du secteur immobilier »</a:t>
            </a:r>
          </a:p>
          <a:p>
            <a:r>
              <a:rPr lang="fr-FR" dirty="0" smtClean="0"/>
              <a:t>« Contrôle de gestion »</a:t>
            </a:r>
          </a:p>
          <a:p>
            <a:r>
              <a:rPr lang="fr-FR" dirty="0" smtClean="0"/>
              <a:t>« Comptabilité et gestion des entités agricoles »</a:t>
            </a:r>
          </a:p>
          <a:p>
            <a:r>
              <a:rPr lang="fr-FR" dirty="0" smtClean="0"/>
              <a:t>« Révision comptable »</a:t>
            </a:r>
          </a:p>
          <a:p>
            <a:r>
              <a:rPr lang="fr-FR" dirty="0" smtClean="0"/>
              <a:t>« Responsable de portefeuille clients d’expertise comptable »</a:t>
            </a:r>
          </a:p>
          <a:p>
            <a:r>
              <a:rPr lang="fr-FR" dirty="0" smtClean="0"/>
              <a:t>« Gestion de la paie et du social »</a:t>
            </a:r>
          </a:p>
          <a:p>
            <a:endParaRPr lang="fr-FR" dirty="0" smtClean="0"/>
          </a:p>
          <a:p>
            <a:r>
              <a:rPr lang="fr-FR" dirty="0" smtClean="0"/>
              <a:t>Dans la région :</a:t>
            </a:r>
          </a:p>
          <a:p>
            <a:pPr>
              <a:buFontTx/>
              <a:buChar char="-"/>
            </a:pPr>
            <a:r>
              <a:rPr lang="fr-FR" dirty="0" smtClean="0"/>
              <a:t>Dans le Nord : </a:t>
            </a:r>
            <a:r>
              <a:rPr lang="fr-FR" sz="1200" b="0" i="0" u="sng" kern="1200" dirty="0" smtClean="0">
                <a:solidFill>
                  <a:schemeClr val="tx1"/>
                </a:solidFill>
                <a:latin typeface="+mn-lt"/>
                <a:ea typeface="+mn-ea"/>
                <a:cs typeface="+mn-cs"/>
                <a:hlinkClick r:id="rId3"/>
              </a:rPr>
              <a:t>Licence pro management des organisations spécialité comptabilité, finances</a:t>
            </a:r>
            <a:r>
              <a:rPr lang="fr-FR" sz="1200" b="0" i="0" u="none" kern="1200" dirty="0" smtClean="0">
                <a:solidFill>
                  <a:schemeClr val="tx1"/>
                </a:solidFill>
                <a:latin typeface="+mn-lt"/>
                <a:ea typeface="+mn-ea"/>
                <a:cs typeface="+mn-cs"/>
              </a:rPr>
              <a:t> : à l’IAE et à l’IUT de Valenciennes</a:t>
            </a:r>
          </a:p>
          <a:p>
            <a:pPr>
              <a:buFontTx/>
              <a:buChar char="-"/>
            </a:pPr>
            <a:r>
              <a:rPr lang="fr-FR" sz="1200" b="0" i="0" u="sng" kern="1200" dirty="0" smtClean="0">
                <a:solidFill>
                  <a:schemeClr val="tx1"/>
                </a:solidFill>
                <a:latin typeface="+mn-lt"/>
                <a:ea typeface="+mn-ea"/>
                <a:cs typeface="+mn-cs"/>
              </a:rPr>
              <a:t> Dans le Pas-de-Calais : </a:t>
            </a:r>
            <a:r>
              <a:rPr lang="fr-FR" sz="1200" b="0" i="0" u="sng" kern="1200" dirty="0" smtClean="0">
                <a:solidFill>
                  <a:schemeClr val="tx1"/>
                </a:solidFill>
                <a:latin typeface="+mn-lt"/>
                <a:ea typeface="+mn-ea"/>
                <a:cs typeface="+mn-cs"/>
                <a:hlinkClick r:id="rId4"/>
              </a:rPr>
              <a:t>Licence pro assurance, banque, finance spécialité collaborateur comptable spécialisé en technologies de l'information et de la communication</a:t>
            </a:r>
            <a:r>
              <a:rPr lang="fr-FR" sz="1200" b="0" i="0" u="none" kern="1200" dirty="0" smtClean="0">
                <a:solidFill>
                  <a:schemeClr val="tx1"/>
                </a:solidFill>
                <a:latin typeface="+mn-lt"/>
                <a:ea typeface="+mn-ea"/>
                <a:cs typeface="+mn-cs"/>
              </a:rPr>
              <a:t> à l’IUT de Lens</a:t>
            </a:r>
          </a:p>
          <a:p>
            <a:endParaRPr lang="fr-FR" dirty="0" smtClean="0"/>
          </a:p>
          <a:p>
            <a:r>
              <a:rPr lang="fr-FR" dirty="0" smtClean="0"/>
              <a:t>DSCG – Les deux UV à problème :</a:t>
            </a:r>
          </a:p>
          <a:p>
            <a:endParaRPr lang="fr-FR" dirty="0" smtClean="0"/>
          </a:p>
          <a:p>
            <a:r>
              <a:rPr lang="fr-FR" sz="1200" b="1" i="0" kern="1200" dirty="0" smtClean="0">
                <a:solidFill>
                  <a:schemeClr val="tx1"/>
                </a:solidFill>
                <a:latin typeface="+mn-lt"/>
                <a:ea typeface="+mn-ea"/>
                <a:cs typeface="+mn-cs"/>
              </a:rPr>
              <a:t>UE 1 : Gestion juridique, fiscale et sociale </a:t>
            </a:r>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r>
              <a:rPr lang="fr-FR" sz="1200" b="1" i="0" kern="1200" dirty="0" smtClean="0">
                <a:solidFill>
                  <a:schemeClr val="tx1"/>
                </a:solidFill>
                <a:latin typeface="+mn-lt"/>
                <a:ea typeface="+mn-ea"/>
                <a:cs typeface="+mn-cs"/>
              </a:rPr>
              <a:t>UE 4  : Comptabilité et audit </a:t>
            </a:r>
            <a:endParaRPr lang="fr-FR" sz="1200" b="0" i="0" kern="1200" dirty="0" smtClean="0">
              <a:solidFill>
                <a:schemeClr val="tx1"/>
              </a:solidFill>
              <a:latin typeface="+mn-lt"/>
              <a:ea typeface="+mn-ea"/>
              <a:cs typeface="+mn-cs"/>
            </a:endParaRPr>
          </a:p>
          <a:p>
            <a:endParaRPr lang="fr-FR"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7FFCEB43-BCED-45E4-BC73-BD828A4DE98B}" type="slidenum">
              <a:rPr lang="fr-FR" smtClean="0"/>
              <a:pPr/>
              <a:t>8</a:t>
            </a:fld>
            <a:endParaRPr lang="fr-FR"/>
          </a:p>
        </p:txBody>
      </p:sp>
    </p:spTree>
    <p:extLst>
      <p:ext uri="{BB962C8B-B14F-4D97-AF65-F5344CB8AC3E}">
        <p14:creationId xmlns:p14="http://schemas.microsoft.com/office/powerpoint/2010/main" val="377590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351965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3958334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234085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133883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243377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307043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3275138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236294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53134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165559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2796B8-FB43-3A47-ABFF-95E7CEA504DF}" type="datetimeFigureOut">
              <a:rPr lang="fr-FR" smtClean="0"/>
              <a:pPr/>
              <a:t>04/03/2015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84A47-C2C8-0C47-BC35-9759F17045BA}" type="slidenum">
              <a:rPr lang="fr-FR" smtClean="0"/>
              <a:pPr/>
              <a:t>‹N°›</a:t>
            </a:fld>
            <a:endParaRPr lang="fr-FR"/>
          </a:p>
        </p:txBody>
      </p:sp>
    </p:spTree>
    <p:extLst>
      <p:ext uri="{BB962C8B-B14F-4D97-AF65-F5344CB8AC3E}">
        <p14:creationId xmlns:p14="http://schemas.microsoft.com/office/powerpoint/2010/main" val="1481153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796B8-FB43-3A47-ABFF-95E7CEA504DF}" type="datetimeFigureOut">
              <a:rPr lang="fr-FR" smtClean="0"/>
              <a:pPr/>
              <a:t>04/03/2015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84A47-C2C8-0C47-BC35-9759F17045BA}" type="slidenum">
              <a:rPr lang="fr-FR" smtClean="0"/>
              <a:pPr/>
              <a:t>‹N°›</a:t>
            </a:fld>
            <a:endParaRPr lang="fr-FR"/>
          </a:p>
        </p:txBody>
      </p:sp>
    </p:spTree>
    <p:extLst>
      <p:ext uri="{BB962C8B-B14F-4D97-AF65-F5344CB8AC3E}">
        <p14:creationId xmlns:p14="http://schemas.microsoft.com/office/powerpoint/2010/main" val="166717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1377" name="Espace réservé du contenu 2"/>
          <p:cNvSpPr>
            <a:spLocks noGrp="1"/>
          </p:cNvSpPr>
          <p:nvPr>
            <p:ph idx="1"/>
          </p:nvPr>
        </p:nvSpPr>
        <p:spPr>
          <a:xfrm>
            <a:off x="457200" y="2145864"/>
            <a:ext cx="8229600" cy="4525963"/>
          </a:xfrm>
        </p:spPr>
        <p:txBody>
          <a:bodyPr>
            <a:noAutofit/>
          </a:bodyPr>
          <a:lstStyle/>
          <a:p>
            <a:pPr marL="0" indent="0" algn="just">
              <a:buFont typeface="Wingdings" charset="0"/>
              <a:buNone/>
            </a:pPr>
            <a:r>
              <a:rPr lang="fr-FR" sz="2000" dirty="0">
                <a:latin typeface="Calibri" charset="0"/>
                <a:ea typeface="Arial" charset="0"/>
              </a:rPr>
              <a:t>« Ainsi, donner envie aux apprenants de s</a:t>
            </a:r>
            <a:r>
              <a:rPr lang="ja-JP" altLang="fr-FR" sz="2000" dirty="0">
                <a:latin typeface="Calibri" charset="0"/>
                <a:ea typeface="Arial" charset="0"/>
              </a:rPr>
              <a:t>’</a:t>
            </a:r>
            <a:r>
              <a:rPr lang="fr-FR" altLang="ja-JP" sz="2000" dirty="0">
                <a:latin typeface="Calibri" charset="0"/>
                <a:ea typeface="Arial" charset="0"/>
              </a:rPr>
              <a:t>impliquer dans un monde professionnel, de découvrir l</a:t>
            </a:r>
            <a:r>
              <a:rPr lang="ja-JP" altLang="fr-FR" sz="2000" dirty="0">
                <a:latin typeface="Calibri" charset="0"/>
                <a:ea typeface="Arial" charset="0"/>
              </a:rPr>
              <a:t>’</a:t>
            </a:r>
            <a:r>
              <a:rPr lang="fr-FR" altLang="ja-JP" sz="2000" dirty="0">
                <a:latin typeface="Calibri" charset="0"/>
                <a:ea typeface="Arial" charset="0"/>
              </a:rPr>
              <a:t>esprit d</a:t>
            </a:r>
            <a:r>
              <a:rPr lang="ja-JP" altLang="fr-FR" sz="2000" dirty="0">
                <a:latin typeface="Calibri" charset="0"/>
                <a:ea typeface="Arial" charset="0"/>
              </a:rPr>
              <a:t>’</a:t>
            </a:r>
            <a:r>
              <a:rPr lang="fr-FR" altLang="ja-JP" sz="2000" dirty="0">
                <a:latin typeface="Calibri" charset="0"/>
                <a:ea typeface="Arial" charset="0"/>
              </a:rPr>
              <a:t>équipe et la dimension humaine du travail, de comprendre les contours de la situation de gestion dans laquelle ils seront placés... devient l'un des objectifs de l'enseignant en gestion.</a:t>
            </a:r>
            <a:r>
              <a:rPr lang="fr-FR" altLang="ja-JP" sz="2000" u="sng" dirty="0">
                <a:latin typeface="Calibri" charset="0"/>
                <a:ea typeface="Arial" charset="0"/>
              </a:rPr>
              <a:t> A ce niveau, nous rejoignons L. Gautier (2000, p.18) dans la distinction </a:t>
            </a:r>
            <a:r>
              <a:rPr lang="fr-FR" altLang="ja-JP" sz="2000" u="sng" dirty="0" err="1">
                <a:latin typeface="Calibri" charset="0"/>
                <a:ea typeface="Arial" charset="0"/>
              </a:rPr>
              <a:t>qu</a:t>
            </a:r>
            <a:r>
              <a:rPr lang="ja-JP" altLang="fr-FR" sz="2000" u="sng" dirty="0">
                <a:latin typeface="Calibri" charset="0"/>
                <a:ea typeface="Arial" charset="0"/>
              </a:rPr>
              <a:t>’</a:t>
            </a:r>
            <a:r>
              <a:rPr lang="fr-FR" altLang="ja-JP" sz="2000" u="sng" dirty="0">
                <a:latin typeface="Calibri" charset="0"/>
                <a:ea typeface="Arial" charset="0"/>
              </a:rPr>
              <a:t>elle opère entre enseignement et formation. Selon elle, "l'enseignement dispense des connaissances à des personnes supposées égales face à cette transmission. Un échec dans l'acquisition des connaissances, considérée comme une fin, sera interprété comme le résultat de lacunes individuelles et non comme une position différente par rapport au savoir. Dans la formation, les connaissances ne constituent plus une fin mais un moyen, que chacun s'appropriera de manière singulière dans le but de réaliser son propre projet ». (G. </a:t>
            </a:r>
            <a:r>
              <a:rPr lang="fr-FR" altLang="ja-JP" sz="2000" u="sng" dirty="0" err="1">
                <a:latin typeface="Calibri" charset="0"/>
                <a:ea typeface="Arial" charset="0"/>
              </a:rPr>
              <a:t>Solle</a:t>
            </a:r>
            <a:r>
              <a:rPr lang="fr-FR" altLang="ja-JP" sz="2000" u="sng" dirty="0">
                <a:latin typeface="Calibri" charset="0"/>
                <a:ea typeface="Arial" charset="0"/>
              </a:rPr>
              <a:t> et E. </a:t>
            </a:r>
            <a:r>
              <a:rPr lang="fr-FR" altLang="ja-JP" sz="2000" u="sng" dirty="0" err="1">
                <a:latin typeface="Calibri" charset="0"/>
                <a:ea typeface="Arial" charset="0"/>
              </a:rPr>
              <a:t>Rouby</a:t>
            </a:r>
            <a:r>
              <a:rPr lang="fr-FR" altLang="ja-JP" sz="2000" u="sng" dirty="0">
                <a:latin typeface="Calibri" charset="0"/>
                <a:ea typeface="Arial" charset="0"/>
              </a:rPr>
              <a:t>)</a:t>
            </a:r>
            <a:endParaRPr lang="fr-FR" sz="2000" dirty="0">
              <a:latin typeface="Calibri" charset="0"/>
              <a:ea typeface="Arial" charset="0"/>
            </a:endParaRPr>
          </a:p>
        </p:txBody>
      </p:sp>
      <p:sp>
        <p:nvSpPr>
          <p:cNvPr id="101378" name="Titre 1"/>
          <p:cNvSpPr>
            <a:spLocks noGrp="1"/>
          </p:cNvSpPr>
          <p:nvPr>
            <p:ph type="title"/>
          </p:nvPr>
        </p:nvSpPr>
        <p:spPr>
          <a:xfrm>
            <a:off x="457200" y="246964"/>
            <a:ext cx="5616575" cy="1588450"/>
          </a:xfrm>
        </p:spPr>
        <p:txBody>
          <a:bodyPr>
            <a:noAutofit/>
          </a:bodyPr>
          <a:lstStyle/>
          <a:p>
            <a:r>
              <a:rPr lang="fr-FR" sz="2400" dirty="0">
                <a:latin typeface="Calibri" charset="0"/>
                <a:ea typeface="Arial" charset="0"/>
              </a:rPr>
              <a:t>Didactique des sciences de gestion : L</a:t>
            </a:r>
            <a:r>
              <a:rPr lang="ja-JP" altLang="fr-FR" sz="2400" dirty="0">
                <a:latin typeface="Calibri" charset="0"/>
                <a:ea typeface="Arial" charset="0"/>
              </a:rPr>
              <a:t>’</a:t>
            </a:r>
            <a:r>
              <a:rPr lang="fr-FR" altLang="ja-JP" sz="2400" dirty="0">
                <a:latin typeface="Calibri" charset="0"/>
                <a:ea typeface="Arial" charset="0"/>
              </a:rPr>
              <a:t>articulation inter-rythmes et inter-niveaux</a:t>
            </a:r>
            <a:br>
              <a:rPr lang="fr-FR" altLang="ja-JP" sz="2400" dirty="0">
                <a:latin typeface="Calibri" charset="0"/>
                <a:ea typeface="Arial" charset="0"/>
              </a:rPr>
            </a:br>
            <a:r>
              <a:rPr lang="fr-FR" altLang="ja-JP" sz="2400" dirty="0">
                <a:latin typeface="Calibri" charset="0"/>
                <a:ea typeface="Arial" charset="0"/>
              </a:rPr>
              <a:t>-&gt; la distinction enseignement/formation</a:t>
            </a:r>
            <a:endParaRPr lang="fr-FR" sz="2400" dirty="0">
              <a:latin typeface="Calibri" charset="0"/>
              <a:ea typeface="Arial" charset="0"/>
            </a:endParaRPr>
          </a:p>
        </p:txBody>
      </p:sp>
      <p:pic>
        <p:nvPicPr>
          <p:cNvPr id="101379" name="Imag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0"/>
            <a:ext cx="2700337" cy="160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762462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377">
                                            <p:txEl>
                                              <p:pRg st="0" end="0"/>
                                            </p:txEl>
                                          </p:spTgt>
                                        </p:tgtEl>
                                        <p:attrNameLst>
                                          <p:attrName>style.visibility</p:attrName>
                                        </p:attrNameLst>
                                      </p:cBhvr>
                                      <p:to>
                                        <p:strVal val="visible"/>
                                      </p:to>
                                    </p:set>
                                    <p:animEffect transition="in" filter="dissolve">
                                      <p:cBhvr>
                                        <p:cTn id="7" dur="500"/>
                                        <p:tgtEl>
                                          <p:spTgt spid="1013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èche vers le bas 7"/>
          <p:cNvSpPr/>
          <p:nvPr/>
        </p:nvSpPr>
        <p:spPr>
          <a:xfrm>
            <a:off x="2648281" y="1449355"/>
            <a:ext cx="1107954" cy="406271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324279" y="5633658"/>
            <a:ext cx="7715145" cy="91867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600" dirty="0" smtClean="0">
                <a:solidFill>
                  <a:schemeClr val="tx1"/>
                </a:solidFill>
              </a:rPr>
              <a:t>Compétences du technicien sup. en CG</a:t>
            </a:r>
            <a:endParaRPr lang="fr-FR" sz="3600" dirty="0">
              <a:solidFill>
                <a:schemeClr val="tx1"/>
              </a:solidFill>
            </a:endParaRPr>
          </a:p>
        </p:txBody>
      </p:sp>
      <p:sp>
        <p:nvSpPr>
          <p:cNvPr id="6" name="Rectangle à coins arrondis 5"/>
          <p:cNvSpPr/>
          <p:nvPr/>
        </p:nvSpPr>
        <p:spPr>
          <a:xfrm>
            <a:off x="324279" y="530678"/>
            <a:ext cx="7715145" cy="91867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600" dirty="0" smtClean="0">
                <a:solidFill>
                  <a:schemeClr val="tx1"/>
                </a:solidFill>
              </a:rPr>
              <a:t>Situations professionnelles</a:t>
            </a:r>
            <a:endParaRPr lang="fr-FR" sz="3600" dirty="0">
              <a:solidFill>
                <a:schemeClr val="tx1"/>
              </a:solidFill>
            </a:endParaRPr>
          </a:p>
        </p:txBody>
      </p:sp>
      <p:sp>
        <p:nvSpPr>
          <p:cNvPr id="7" name="Ellipse 6"/>
          <p:cNvSpPr/>
          <p:nvPr/>
        </p:nvSpPr>
        <p:spPr>
          <a:xfrm>
            <a:off x="324279" y="1966275"/>
            <a:ext cx="5837027" cy="2478507"/>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fr-FR" sz="2800" dirty="0" smtClean="0">
                <a:solidFill>
                  <a:srgbClr val="000000"/>
                </a:solidFill>
              </a:rPr>
              <a:t>Processus P1 à P7 </a:t>
            </a:r>
          </a:p>
          <a:p>
            <a:pPr algn="ctr"/>
            <a:r>
              <a:rPr lang="fr-FR" sz="2800" dirty="0" smtClean="0">
                <a:solidFill>
                  <a:srgbClr val="000000"/>
                </a:solidFill>
              </a:rPr>
              <a:t>+ </a:t>
            </a:r>
            <a:r>
              <a:rPr lang="fr-FR" sz="2800" dirty="0">
                <a:solidFill>
                  <a:srgbClr val="000000"/>
                </a:solidFill>
              </a:rPr>
              <a:t>s</a:t>
            </a:r>
            <a:r>
              <a:rPr lang="fr-FR" sz="2800" dirty="0" smtClean="0">
                <a:solidFill>
                  <a:srgbClr val="000000"/>
                </a:solidFill>
              </a:rPr>
              <a:t>tages + atelier professionnel </a:t>
            </a:r>
          </a:p>
          <a:p>
            <a:pPr algn="ctr"/>
            <a:r>
              <a:rPr lang="fr-FR" sz="2800" dirty="0" smtClean="0">
                <a:solidFill>
                  <a:srgbClr val="000000"/>
                </a:solidFill>
              </a:rPr>
              <a:t>+ PGI, tableur, BDD</a:t>
            </a:r>
            <a:endParaRPr lang="fr-FR" sz="2800" dirty="0">
              <a:solidFill>
                <a:srgbClr val="000000"/>
              </a:solidFill>
            </a:endParaRPr>
          </a:p>
        </p:txBody>
      </p:sp>
      <p:sp>
        <p:nvSpPr>
          <p:cNvPr id="2" name="Accolade fermante 1"/>
          <p:cNvSpPr/>
          <p:nvPr/>
        </p:nvSpPr>
        <p:spPr>
          <a:xfrm>
            <a:off x="8215075" y="297219"/>
            <a:ext cx="783675" cy="6363198"/>
          </a:xfrm>
          <a:prstGeom prst="rightBrace">
            <a:avLst/>
          </a:pr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3" name="Rectangle 2"/>
          <p:cNvSpPr/>
          <p:nvPr/>
        </p:nvSpPr>
        <p:spPr>
          <a:xfrm>
            <a:off x="6377492" y="1966275"/>
            <a:ext cx="1661932" cy="3235065"/>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000" dirty="0" smtClean="0">
                <a:solidFill>
                  <a:schemeClr val="tx1"/>
                </a:solidFill>
              </a:rPr>
              <a:t>= proposition de mutualisation des SP (même imparfaits)</a:t>
            </a:r>
            <a:endParaRPr lang="fr-FR" sz="2000" dirty="0">
              <a:solidFill>
                <a:schemeClr val="tx1"/>
              </a:solidFill>
            </a:endParaRPr>
          </a:p>
        </p:txBody>
      </p:sp>
      <p:sp>
        <p:nvSpPr>
          <p:cNvPr id="4" name="ZoneTexte 3"/>
          <p:cNvSpPr txBox="1"/>
          <p:nvPr/>
        </p:nvSpPr>
        <p:spPr>
          <a:xfrm rot="16200000">
            <a:off x="6404357" y="3327571"/>
            <a:ext cx="3693514" cy="523220"/>
          </a:xfrm>
          <a:prstGeom prst="rect">
            <a:avLst/>
          </a:prstGeom>
          <a:noFill/>
        </p:spPr>
        <p:txBody>
          <a:bodyPr wrap="none" rtlCol="0">
            <a:spAutoFit/>
          </a:bodyPr>
          <a:lstStyle/>
          <a:p>
            <a:r>
              <a:rPr lang="fr-FR" sz="2800" dirty="0" smtClean="0"/>
              <a:t>Scénarios pédagogiques</a:t>
            </a:r>
            <a:endParaRPr lang="fr-FR" sz="2800" dirty="0"/>
          </a:p>
        </p:txBody>
      </p:sp>
    </p:spTree>
    <p:extLst>
      <p:ext uri="{BB962C8B-B14F-4D97-AF65-F5344CB8AC3E}">
        <p14:creationId xmlns:p14="http://schemas.microsoft.com/office/powerpoint/2010/main" val="365353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1"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ssolv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96865" y="500477"/>
            <a:ext cx="8299210" cy="6370974"/>
          </a:xfrm>
          <a:prstGeom prst="rect">
            <a:avLst/>
          </a:prstGeom>
          <a:noFill/>
        </p:spPr>
        <p:txBody>
          <a:bodyPr wrap="square" rtlCol="0">
            <a:spAutoFit/>
          </a:bodyPr>
          <a:lstStyle/>
          <a:p>
            <a:r>
              <a:rPr lang="fr-FR" sz="2800" b="1" dirty="0" smtClean="0"/>
              <a:t>Quelques points pratiques :</a:t>
            </a:r>
          </a:p>
          <a:p>
            <a:endParaRPr lang="fr-FR" sz="2400" dirty="0"/>
          </a:p>
          <a:p>
            <a:pPr marL="285750" indent="-285750">
              <a:buFontTx/>
              <a:buChar char="-"/>
            </a:pPr>
            <a:r>
              <a:rPr lang="fr-FR" sz="2400" dirty="0" smtClean="0"/>
              <a:t>« La conduite des enseignements professionnels d’un niveau par deux professeurs doit être privilégiée ».  </a:t>
            </a:r>
          </a:p>
          <a:p>
            <a:endParaRPr lang="fr-FR" sz="2400" dirty="0" smtClean="0"/>
          </a:p>
          <a:p>
            <a:pPr marL="285750" indent="-285750">
              <a:buFontTx/>
              <a:buChar char="-"/>
            </a:pPr>
            <a:r>
              <a:rPr lang="fr-FR" sz="2400" dirty="0" smtClean="0"/>
              <a:t>« L’enseignement d’un processus ne peut-être scindé entre plusieurs enseignants. »</a:t>
            </a:r>
          </a:p>
          <a:p>
            <a:pPr marL="285750" indent="-285750">
              <a:buFontTx/>
              <a:buChar char="-"/>
            </a:pPr>
            <a:endParaRPr lang="fr-FR" sz="2400" dirty="0" smtClean="0"/>
          </a:p>
          <a:p>
            <a:pPr marL="285750" indent="-285750">
              <a:buFontTx/>
              <a:buChar char="-"/>
            </a:pPr>
            <a:r>
              <a:rPr lang="fr-FR" sz="2400" dirty="0" smtClean="0"/>
              <a:t>« L’horaire « Ateliers professionnels » est assuré par </a:t>
            </a:r>
            <a:r>
              <a:rPr lang="fr-FR" sz="2400" u="sng" dirty="0" smtClean="0"/>
              <a:t>les professeurs</a:t>
            </a:r>
            <a:r>
              <a:rPr lang="fr-FR" sz="2400" dirty="0" smtClean="0"/>
              <a:t> qui assurent les enseignements des processus </a:t>
            </a:r>
            <a:r>
              <a:rPr lang="fr-FR" sz="2400" u="sng" dirty="0" smtClean="0"/>
              <a:t>du niveau</a:t>
            </a:r>
            <a:r>
              <a:rPr lang="fr-FR" sz="2400" dirty="0" smtClean="0"/>
              <a:t>. (…) il peut être envisagé de </a:t>
            </a:r>
            <a:r>
              <a:rPr lang="fr-FR" sz="2400" u="sng" dirty="0" smtClean="0"/>
              <a:t>faire intervenir le professeur de culture générale et expression et le professeur de mathématiques</a:t>
            </a:r>
            <a:r>
              <a:rPr lang="fr-FR" sz="2400" dirty="0" smtClean="0"/>
              <a:t> ».</a:t>
            </a:r>
          </a:p>
          <a:p>
            <a:pPr marL="285750" indent="-285750">
              <a:buFontTx/>
              <a:buChar char="-"/>
            </a:pPr>
            <a:endParaRPr lang="fr-FR" sz="2400" dirty="0" smtClean="0"/>
          </a:p>
          <a:p>
            <a:pPr marL="285750" indent="-285750">
              <a:buFontTx/>
              <a:buChar char="-"/>
            </a:pPr>
            <a:r>
              <a:rPr lang="fr-FR" sz="2400" dirty="0" smtClean="0"/>
              <a:t>Enseignement facultatif : LVB, « Remise à niveau », « Module optionnel d’approfondissement »</a:t>
            </a:r>
          </a:p>
          <a:p>
            <a:pPr marL="285750" indent="-285750">
              <a:buFontTx/>
              <a:buChar char="-"/>
            </a:pPr>
            <a:endParaRPr lang="fr-FR" sz="2400" dirty="0"/>
          </a:p>
        </p:txBody>
      </p:sp>
    </p:spTree>
    <p:extLst>
      <p:ext uri="{BB962C8B-B14F-4D97-AF65-F5344CB8AC3E}">
        <p14:creationId xmlns:p14="http://schemas.microsoft.com/office/powerpoint/2010/main" val="374709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96865" y="500477"/>
            <a:ext cx="8299210" cy="6063197"/>
          </a:xfrm>
          <a:prstGeom prst="rect">
            <a:avLst/>
          </a:prstGeom>
          <a:noFill/>
        </p:spPr>
        <p:txBody>
          <a:bodyPr wrap="square" rtlCol="0">
            <a:spAutoFit/>
          </a:bodyPr>
          <a:lstStyle/>
          <a:p>
            <a:r>
              <a:rPr lang="fr-FR" sz="2800" b="1" dirty="0" smtClean="0"/>
              <a:t>Quelques points pratiques :</a:t>
            </a:r>
          </a:p>
          <a:p>
            <a:endParaRPr lang="fr-FR" sz="2400" dirty="0"/>
          </a:p>
          <a:p>
            <a:r>
              <a:rPr lang="fr-FR" sz="2400" b="1" dirty="0" smtClean="0"/>
              <a:t>Mathématiques appliquées</a:t>
            </a:r>
            <a:r>
              <a:rPr lang="fr-FR" sz="2400" dirty="0" smtClean="0"/>
              <a:t> :</a:t>
            </a:r>
          </a:p>
          <a:p>
            <a:endParaRPr lang="fr-FR" sz="2400" dirty="0" smtClean="0"/>
          </a:p>
          <a:p>
            <a:r>
              <a:rPr lang="fr-FR" sz="2400" dirty="0" smtClean="0"/>
              <a:t>Pas de spécificité didactique ou pédagogique mais :</a:t>
            </a:r>
          </a:p>
          <a:p>
            <a:pPr marL="342900" indent="-342900">
              <a:buFontTx/>
              <a:buChar char="-"/>
            </a:pPr>
            <a:endParaRPr lang="fr-FR" sz="2400" dirty="0" smtClean="0"/>
          </a:p>
          <a:p>
            <a:pPr marL="457200" indent="-457200">
              <a:buFont typeface="+mj-lt"/>
              <a:buAutoNum type="arabicPeriod"/>
            </a:pPr>
            <a:r>
              <a:rPr lang="fr-FR" sz="2400" dirty="0" smtClean="0"/>
              <a:t>CCF : 2 situations d’évaluation (2 x 55’) = sondage = évaluation notamment des capacités d’investigation et d’initiative ainsi que de l’expression orale.</a:t>
            </a:r>
          </a:p>
          <a:p>
            <a:pPr marL="457200" indent="-457200">
              <a:buFont typeface="+mj-lt"/>
              <a:buAutoNum type="arabicPeriod"/>
            </a:pPr>
            <a:endParaRPr lang="fr-FR" sz="2400" dirty="0" smtClean="0"/>
          </a:p>
          <a:p>
            <a:pPr marL="457200" indent="-457200">
              <a:buFont typeface="+mj-lt"/>
              <a:buAutoNum type="arabicPeriod"/>
            </a:pPr>
            <a:r>
              <a:rPr lang="fr-FR" sz="2400" dirty="0" smtClean="0"/>
              <a:t>Mise en œuvre nécessairement tableur</a:t>
            </a:r>
          </a:p>
          <a:p>
            <a:pPr marL="457200" indent="-457200">
              <a:buFont typeface="+mj-lt"/>
              <a:buAutoNum type="arabicPeriod"/>
            </a:pPr>
            <a:endParaRPr lang="fr-FR" sz="2400" dirty="0" smtClean="0"/>
          </a:p>
          <a:p>
            <a:pPr marL="457200" indent="-457200">
              <a:buFont typeface="+mj-lt"/>
              <a:buAutoNum type="arabicPeriod"/>
            </a:pPr>
            <a:r>
              <a:rPr lang="fr-FR" sz="2400" dirty="0" smtClean="0"/>
              <a:t>Sujet = compétences nécessaires pour « </a:t>
            </a:r>
            <a:r>
              <a:rPr lang="fr-FR" sz="2400" u="sng" dirty="0" smtClean="0"/>
              <a:t>résoudre un problème en liaison avec les enseignements professionnels</a:t>
            </a:r>
            <a:r>
              <a:rPr lang="fr-FR" sz="2400" dirty="0" smtClean="0"/>
              <a:t> ».</a:t>
            </a:r>
          </a:p>
          <a:p>
            <a:pPr marL="285750" indent="-285750">
              <a:buFontTx/>
              <a:buChar char="-"/>
            </a:pPr>
            <a:endParaRPr lang="fr-FR" sz="2400" dirty="0" smtClean="0"/>
          </a:p>
          <a:p>
            <a:pPr marL="285750" indent="-285750">
              <a:buFontTx/>
              <a:buChar char="-"/>
            </a:pPr>
            <a:endParaRPr lang="fr-FR" sz="2400" dirty="0"/>
          </a:p>
        </p:txBody>
      </p:sp>
    </p:spTree>
    <p:extLst>
      <p:ext uri="{BB962C8B-B14F-4D97-AF65-F5344CB8AC3E}">
        <p14:creationId xmlns:p14="http://schemas.microsoft.com/office/powerpoint/2010/main" val="378116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96865" y="500477"/>
            <a:ext cx="8299210" cy="5447645"/>
          </a:xfrm>
          <a:prstGeom prst="rect">
            <a:avLst/>
          </a:prstGeom>
          <a:noFill/>
        </p:spPr>
        <p:txBody>
          <a:bodyPr wrap="square" rtlCol="0">
            <a:spAutoFit/>
          </a:bodyPr>
          <a:lstStyle/>
          <a:p>
            <a:r>
              <a:rPr lang="fr-FR" sz="2800" b="1" dirty="0" smtClean="0"/>
              <a:t>Quelques points pratiques :</a:t>
            </a:r>
          </a:p>
          <a:p>
            <a:endParaRPr lang="fr-FR" sz="2800" b="1" dirty="0"/>
          </a:p>
          <a:p>
            <a:r>
              <a:rPr lang="fr-FR" sz="2800" b="1" dirty="0" smtClean="0"/>
              <a:t>L’évaluation de E41, E5 et E6</a:t>
            </a:r>
          </a:p>
          <a:p>
            <a:endParaRPr lang="fr-FR" sz="2400" dirty="0"/>
          </a:p>
          <a:p>
            <a:pPr marL="285750" indent="-285750">
              <a:buFontTx/>
              <a:buChar char="-"/>
            </a:pPr>
            <a:r>
              <a:rPr lang="fr-FR" sz="2400" dirty="0" smtClean="0"/>
              <a:t>E42 et E5 : CCF : 2 (x2) situations d’évaluation = 2 (x2) situations d’évaluation (situation A et situation B)</a:t>
            </a:r>
          </a:p>
          <a:p>
            <a:pPr marL="285750" indent="-285750">
              <a:buFontTx/>
              <a:buChar char="-"/>
            </a:pPr>
            <a:endParaRPr lang="fr-FR" sz="2400" dirty="0" smtClean="0"/>
          </a:p>
          <a:p>
            <a:pPr marL="285750" indent="-285750">
              <a:buFontTx/>
              <a:buChar char="-"/>
            </a:pPr>
            <a:r>
              <a:rPr lang="fr-FR" sz="2400" dirty="0" smtClean="0"/>
              <a:t>Situation A : centrée sur les situations professionnelles recensées dans le passeport / évaluation à partir d’entretien.</a:t>
            </a:r>
          </a:p>
          <a:p>
            <a:pPr marL="285750" indent="-285750">
              <a:buFontTx/>
              <a:buChar char="-"/>
            </a:pPr>
            <a:r>
              <a:rPr lang="fr-FR" sz="2400" dirty="0" smtClean="0"/>
              <a:t>Situation B : oral à partir de 3 SP</a:t>
            </a:r>
          </a:p>
          <a:p>
            <a:pPr marL="285750" indent="-285750">
              <a:buFontTx/>
              <a:buChar char="-"/>
            </a:pPr>
            <a:endParaRPr lang="fr-FR" sz="2400" dirty="0" smtClean="0"/>
          </a:p>
          <a:p>
            <a:pPr marL="285750" indent="-285750">
              <a:buFontTx/>
              <a:buChar char="-"/>
            </a:pPr>
            <a:r>
              <a:rPr lang="fr-FR" sz="2400" dirty="0" smtClean="0"/>
              <a:t>E6 : ponctuel oral portant sur l’organisation d’un processus + analyse réflexive (écrit de 12 pages maxi) </a:t>
            </a:r>
          </a:p>
          <a:p>
            <a:pPr marL="285750" indent="-285750">
              <a:buFontTx/>
              <a:buChar char="-"/>
            </a:pPr>
            <a:endParaRPr lang="fr-FR" sz="2400" dirty="0"/>
          </a:p>
        </p:txBody>
      </p:sp>
    </p:spTree>
    <p:extLst>
      <p:ext uri="{BB962C8B-B14F-4D97-AF65-F5344CB8AC3E}">
        <p14:creationId xmlns:p14="http://schemas.microsoft.com/office/powerpoint/2010/main" val="416681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11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80000"/>
          </a:schemeClr>
        </a:solidFill>
        <a:effectLst/>
      </p:bgPr>
    </p:bg>
    <p:spTree>
      <p:nvGrpSpPr>
        <p:cNvPr id="1" name=""/>
        <p:cNvGrpSpPr/>
        <p:nvPr/>
      </p:nvGrpSpPr>
      <p:grpSpPr>
        <a:xfrm>
          <a:off x="0" y="0"/>
          <a:ext cx="0" cy="0"/>
          <a:chOff x="0" y="0"/>
          <a:chExt cx="0" cy="0"/>
        </a:xfrm>
      </p:grpSpPr>
      <p:sp>
        <p:nvSpPr>
          <p:cNvPr id="91137" name="Titre 1"/>
          <p:cNvSpPr>
            <a:spLocks noGrp="1"/>
          </p:cNvSpPr>
          <p:nvPr>
            <p:ph type="title"/>
          </p:nvPr>
        </p:nvSpPr>
        <p:spPr/>
        <p:txBody>
          <a:bodyPr>
            <a:normAutofit fontScale="90000"/>
          </a:bodyPr>
          <a:lstStyle/>
          <a:p>
            <a:pPr algn="l"/>
            <a:r>
              <a:rPr lang="fr-FR" dirty="0">
                <a:latin typeface="Calibri" charset="0"/>
                <a:ea typeface="Arial" charset="0"/>
              </a:rPr>
              <a:t>1.1. Positionnement du </a:t>
            </a:r>
            <a:r>
              <a:rPr lang="fr-FR" dirty="0" smtClean="0">
                <a:latin typeface="Calibri" charset="0"/>
                <a:ea typeface="Arial" charset="0"/>
              </a:rPr>
              <a:t/>
            </a:r>
            <a:br>
              <a:rPr lang="fr-FR" dirty="0" smtClean="0">
                <a:latin typeface="Calibri" charset="0"/>
                <a:ea typeface="Arial" charset="0"/>
              </a:rPr>
            </a:br>
            <a:r>
              <a:rPr lang="fr-FR" dirty="0" smtClean="0">
                <a:latin typeface="Calibri" charset="0"/>
                <a:ea typeface="Arial" charset="0"/>
              </a:rPr>
              <a:t>diplôme </a:t>
            </a:r>
            <a:endParaRPr lang="fr-FR" dirty="0">
              <a:latin typeface="Calibri" charset="0"/>
              <a:ea typeface="Arial" charset="0"/>
            </a:endParaRPr>
          </a:p>
        </p:txBody>
      </p:sp>
      <p:sp>
        <p:nvSpPr>
          <p:cNvPr id="91138" name="Espace réservé du contenu 2"/>
          <p:cNvSpPr>
            <a:spLocks noGrp="1"/>
          </p:cNvSpPr>
          <p:nvPr>
            <p:ph idx="1"/>
          </p:nvPr>
        </p:nvSpPr>
        <p:spPr/>
        <p:txBody>
          <a:bodyPr/>
          <a:lstStyle/>
          <a:p>
            <a:r>
              <a:rPr lang="fr-FR" dirty="0">
                <a:latin typeface="Calibri" charset="0"/>
                <a:ea typeface="Arial" charset="0"/>
              </a:rPr>
              <a:t>3 viviers de recrutement</a:t>
            </a:r>
          </a:p>
          <a:p>
            <a:r>
              <a:rPr lang="fr-FR" dirty="0">
                <a:latin typeface="Calibri" charset="0"/>
                <a:ea typeface="Arial" charset="0"/>
              </a:rPr>
              <a:t>Évolution du paysage : bac STMG, </a:t>
            </a:r>
            <a:r>
              <a:rPr lang="fr-FR" dirty="0" err="1">
                <a:latin typeface="Calibri" charset="0"/>
                <a:ea typeface="Arial" charset="0"/>
              </a:rPr>
              <a:t>bacpro</a:t>
            </a:r>
            <a:r>
              <a:rPr lang="fr-FR" dirty="0">
                <a:latin typeface="Calibri" charset="0"/>
                <a:ea typeface="Arial" charset="0"/>
              </a:rPr>
              <a:t> Gestion-Administration, art 33 loi ESR</a:t>
            </a:r>
          </a:p>
          <a:p>
            <a:r>
              <a:rPr lang="fr-FR" dirty="0">
                <a:latin typeface="Calibri" charset="0"/>
                <a:ea typeface="Arial" charset="0"/>
              </a:rPr>
              <a:t>Positionnement/DUT perçu comme généraliste alors que le BTS est plus spécialisé</a:t>
            </a:r>
          </a:p>
          <a:p>
            <a:r>
              <a:rPr lang="fr-FR" dirty="0">
                <a:latin typeface="Calibri" charset="0"/>
                <a:ea typeface="Arial" charset="0"/>
              </a:rPr>
              <a:t>DCG</a:t>
            </a:r>
          </a:p>
          <a:p>
            <a:r>
              <a:rPr lang="fr-FR" dirty="0">
                <a:latin typeface="Calibri" charset="0"/>
                <a:ea typeface="Arial" charset="0"/>
              </a:rPr>
              <a:t>BTS AGPME</a:t>
            </a:r>
          </a:p>
          <a:p>
            <a:endParaRPr lang="fr-FR" dirty="0">
              <a:latin typeface="Calibri" charset="0"/>
              <a:ea typeface="Arial" charset="0"/>
            </a:endParaRPr>
          </a:p>
        </p:txBody>
      </p:sp>
      <p:pic>
        <p:nvPicPr>
          <p:cNvPr id="91139"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0"/>
            <a:ext cx="2700337" cy="160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724509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2780912" y="3284984"/>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Bacs généraux et STMG</a:t>
            </a:r>
            <a:endParaRPr lang="fr-FR" dirty="0">
              <a:solidFill>
                <a:schemeClr val="tx1"/>
              </a:solidFill>
            </a:endParaRPr>
          </a:p>
        </p:txBody>
      </p:sp>
      <p:graphicFrame>
        <p:nvGraphicFramePr>
          <p:cNvPr id="46" name="Graphique 45"/>
          <p:cNvGraphicFramePr/>
          <p:nvPr>
            <p:extLst>
              <p:ext uri="{D42A27DB-BD31-4B8C-83A1-F6EECF244321}">
                <p14:modId xmlns:p14="http://schemas.microsoft.com/office/powerpoint/2010/main" val="2532572010"/>
              </p:ext>
            </p:extLst>
          </p:nvPr>
        </p:nvGraphicFramePr>
        <p:xfrm>
          <a:off x="395535" y="1724819"/>
          <a:ext cx="4290463" cy="40034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7" name="Graphique 46"/>
          <p:cNvGraphicFramePr/>
          <p:nvPr>
            <p:extLst>
              <p:ext uri="{D42A27DB-BD31-4B8C-83A1-F6EECF244321}">
                <p14:modId xmlns:p14="http://schemas.microsoft.com/office/powerpoint/2010/main" val="4104993548"/>
              </p:ext>
            </p:extLst>
          </p:nvPr>
        </p:nvGraphicFramePr>
        <p:xfrm>
          <a:off x="4932040" y="1724819"/>
          <a:ext cx="3931594" cy="4003410"/>
        </p:xfrm>
        <a:graphic>
          <a:graphicData uri="http://schemas.openxmlformats.org/drawingml/2006/chart">
            <c:chart xmlns:c="http://schemas.openxmlformats.org/drawingml/2006/chart" xmlns:r="http://schemas.openxmlformats.org/officeDocument/2006/relationships" r:id="rId4"/>
          </a:graphicData>
        </a:graphic>
      </p:graphicFrame>
      <p:sp>
        <p:nvSpPr>
          <p:cNvPr id="49" name="ZoneTexte 48"/>
          <p:cNvSpPr txBox="1"/>
          <p:nvPr/>
        </p:nvSpPr>
        <p:spPr>
          <a:xfrm>
            <a:off x="1219200" y="644763"/>
            <a:ext cx="6766560" cy="954107"/>
          </a:xfrm>
          <a:prstGeom prst="rect">
            <a:avLst/>
          </a:prstGeom>
          <a:noFill/>
        </p:spPr>
        <p:txBody>
          <a:bodyPr wrap="square" rtlCol="0">
            <a:spAutoFit/>
          </a:bodyPr>
          <a:lstStyle/>
          <a:p>
            <a:pPr algn="ctr"/>
            <a:r>
              <a:rPr lang="fr-FR" sz="2800" dirty="0" smtClean="0"/>
              <a:t>Répartition des inscriptions au BTS CGO dans l’académie </a:t>
            </a:r>
            <a:r>
              <a:rPr lang="fr-FR" sz="2800" dirty="0"/>
              <a:t>d</a:t>
            </a:r>
            <a:r>
              <a:rPr lang="fr-FR" sz="2800" dirty="0" smtClean="0"/>
              <a:t>e Lille </a:t>
            </a:r>
            <a:endParaRPr lang="fr-FR" sz="2800" dirty="0"/>
          </a:p>
        </p:txBody>
      </p:sp>
    </p:spTree>
    <p:extLst>
      <p:ext uri="{BB962C8B-B14F-4D97-AF65-F5344CB8AC3E}">
        <p14:creationId xmlns:p14="http://schemas.microsoft.com/office/powerpoint/2010/main" val="1946326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aphique 6"/>
          <p:cNvGraphicFramePr/>
          <p:nvPr>
            <p:extLst>
              <p:ext uri="{D42A27DB-BD31-4B8C-83A1-F6EECF244321}">
                <p14:modId xmlns:p14="http://schemas.microsoft.com/office/powerpoint/2010/main" val="3600998037"/>
              </p:ext>
            </p:extLst>
          </p:nvPr>
        </p:nvGraphicFramePr>
        <p:xfrm>
          <a:off x="611560" y="548680"/>
          <a:ext cx="7920880" cy="57606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8357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161" name="Titre 1"/>
          <p:cNvSpPr>
            <a:spLocks noGrp="1"/>
          </p:cNvSpPr>
          <p:nvPr>
            <p:ph type="title"/>
          </p:nvPr>
        </p:nvSpPr>
        <p:spPr/>
        <p:txBody>
          <a:bodyPr/>
          <a:lstStyle/>
          <a:p>
            <a:pPr algn="l"/>
            <a:r>
              <a:rPr lang="fr-FR" dirty="0">
                <a:latin typeface="Calibri" charset="0"/>
                <a:ea typeface="Arial" charset="0"/>
              </a:rPr>
              <a:t>1.2. devenir des étudiants</a:t>
            </a:r>
          </a:p>
        </p:txBody>
      </p:sp>
      <p:sp>
        <p:nvSpPr>
          <p:cNvPr id="92162" name="Espace réservé du contenu 2"/>
          <p:cNvSpPr>
            <a:spLocks noGrp="1"/>
          </p:cNvSpPr>
          <p:nvPr>
            <p:ph idx="1"/>
          </p:nvPr>
        </p:nvSpPr>
        <p:spPr>
          <a:xfrm>
            <a:off x="755650" y="1412875"/>
            <a:ext cx="7775575" cy="4248150"/>
          </a:xfrm>
        </p:spPr>
        <p:txBody>
          <a:bodyPr>
            <a:normAutofit fontScale="92500" lnSpcReduction="20000"/>
          </a:bodyPr>
          <a:lstStyle/>
          <a:p>
            <a:r>
              <a:rPr lang="fr-FR">
                <a:latin typeface="Calibri" charset="0"/>
                <a:ea typeface="Arial" charset="0"/>
              </a:rPr>
              <a:t>Taux de chômage limité, peu de temps partiels ;</a:t>
            </a:r>
          </a:p>
          <a:p>
            <a:r>
              <a:rPr lang="fr-FR">
                <a:latin typeface="Calibri" charset="0"/>
                <a:ea typeface="Arial" charset="0"/>
              </a:rPr>
              <a:t>Bonne réputation</a:t>
            </a:r>
          </a:p>
          <a:p>
            <a:r>
              <a:rPr lang="fr-FR">
                <a:latin typeface="Calibri" charset="0"/>
                <a:ea typeface="Arial" charset="0"/>
              </a:rPr>
              <a:t>Devenir des étudiants</a:t>
            </a:r>
          </a:p>
          <a:p>
            <a:pPr lvl="1"/>
            <a:r>
              <a:rPr lang="fr-FR">
                <a:latin typeface="Calibri" charset="0"/>
                <a:ea typeface="Arial" charset="0"/>
              </a:rPr>
              <a:t>Insertion professionnelle : 43%</a:t>
            </a:r>
          </a:p>
          <a:p>
            <a:pPr lvl="1"/>
            <a:r>
              <a:rPr lang="fr-FR">
                <a:latin typeface="Calibri" charset="0"/>
                <a:ea typeface="Arial" charset="0"/>
              </a:rPr>
              <a:t>Poursuite d</a:t>
            </a:r>
            <a:r>
              <a:rPr lang="ja-JP" altLang="fr-FR">
                <a:latin typeface="Calibri" charset="0"/>
                <a:ea typeface="Arial" charset="0"/>
              </a:rPr>
              <a:t>’</a:t>
            </a:r>
            <a:r>
              <a:rPr lang="fr-FR" altLang="ja-JP">
                <a:latin typeface="Calibri" charset="0"/>
                <a:ea typeface="Arial" charset="0"/>
              </a:rPr>
              <a:t>études : 45%</a:t>
            </a:r>
          </a:p>
          <a:p>
            <a:pPr lvl="1"/>
            <a:r>
              <a:rPr lang="fr-FR">
                <a:latin typeface="Calibri" charset="0"/>
                <a:ea typeface="Arial" charset="0"/>
              </a:rPr>
              <a:t>Préparation de concours : 12%</a:t>
            </a:r>
          </a:p>
          <a:p>
            <a:r>
              <a:rPr lang="fr-FR">
                <a:latin typeface="Calibri" charset="0"/>
                <a:ea typeface="Arial" charset="0"/>
              </a:rPr>
              <a:t>Rôle des stages et des APS</a:t>
            </a:r>
          </a:p>
          <a:p>
            <a:r>
              <a:rPr lang="fr-FR">
                <a:latin typeface="Calibri" charset="0"/>
                <a:ea typeface="Arial" charset="0"/>
              </a:rPr>
              <a:t>Qu</a:t>
            </a:r>
            <a:r>
              <a:rPr lang="ja-JP" altLang="fr-FR">
                <a:latin typeface="Calibri" charset="0"/>
                <a:ea typeface="Arial" charset="0"/>
              </a:rPr>
              <a:t>’</a:t>
            </a:r>
            <a:r>
              <a:rPr lang="fr-FR" altLang="ja-JP">
                <a:latin typeface="Calibri" charset="0"/>
                <a:ea typeface="Arial" charset="0"/>
              </a:rPr>
              <a:t>attendent les employeurs d</a:t>
            </a:r>
            <a:r>
              <a:rPr lang="ja-JP" altLang="fr-FR">
                <a:latin typeface="Calibri" charset="0"/>
                <a:ea typeface="Arial" charset="0"/>
              </a:rPr>
              <a:t>’</a:t>
            </a:r>
            <a:r>
              <a:rPr lang="fr-FR" altLang="ja-JP">
                <a:latin typeface="Calibri" charset="0"/>
                <a:ea typeface="Arial" charset="0"/>
              </a:rPr>
              <a:t>un jeune à la recherche d</a:t>
            </a:r>
            <a:r>
              <a:rPr lang="ja-JP" altLang="fr-FR">
                <a:latin typeface="Calibri" charset="0"/>
                <a:ea typeface="Arial" charset="0"/>
              </a:rPr>
              <a:t>’</a:t>
            </a:r>
            <a:r>
              <a:rPr lang="fr-FR" altLang="ja-JP">
                <a:latin typeface="Calibri" charset="0"/>
                <a:ea typeface="Arial" charset="0"/>
              </a:rPr>
              <a:t>un emploi ?</a:t>
            </a:r>
            <a:endParaRPr lang="fr-FR">
              <a:latin typeface="Calibri" charset="0"/>
              <a:ea typeface="Arial" charset="0"/>
            </a:endParaRPr>
          </a:p>
        </p:txBody>
      </p:sp>
      <p:pic>
        <p:nvPicPr>
          <p:cNvPr id="92163"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0"/>
            <a:ext cx="2700337" cy="160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1745336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phique 4"/>
          <p:cNvGraphicFramePr/>
          <p:nvPr/>
        </p:nvGraphicFramePr>
        <p:xfrm>
          <a:off x="395536" y="332656"/>
          <a:ext cx="8424936" cy="6048672"/>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251520" y="6381328"/>
            <a:ext cx="1300356" cy="253916"/>
          </a:xfrm>
          <a:prstGeom prst="rect">
            <a:avLst/>
          </a:prstGeom>
          <a:noFill/>
        </p:spPr>
        <p:txBody>
          <a:bodyPr wrap="none" rtlCol="0">
            <a:spAutoFit/>
          </a:bodyPr>
          <a:lstStyle/>
          <a:p>
            <a:r>
              <a:rPr lang="fr-FR" sz="1050" dirty="0" smtClean="0"/>
              <a:t>Source : Pôle emploi</a:t>
            </a:r>
            <a:endParaRPr lang="fr-FR" sz="1050" dirty="0"/>
          </a:p>
        </p:txBody>
      </p:sp>
    </p:spTree>
    <p:extLst>
      <p:ext uri="{BB962C8B-B14F-4D97-AF65-F5344CB8AC3E}">
        <p14:creationId xmlns:p14="http://schemas.microsoft.com/office/powerpoint/2010/main" val="1251974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phique 5"/>
          <p:cNvGraphicFramePr>
            <a:graphicFrameLocks/>
          </p:cNvGraphicFramePr>
          <p:nvPr/>
        </p:nvGraphicFramePr>
        <p:xfrm>
          <a:off x="0" y="0"/>
          <a:ext cx="5292080" cy="3501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phique 6"/>
          <p:cNvGraphicFramePr>
            <a:graphicFrameLocks/>
          </p:cNvGraphicFramePr>
          <p:nvPr/>
        </p:nvGraphicFramePr>
        <p:xfrm>
          <a:off x="0" y="3717032"/>
          <a:ext cx="5292080" cy="31409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Graphique 7"/>
          <p:cNvGraphicFramePr/>
          <p:nvPr>
            <p:extLst>
              <p:ext uri="{D42A27DB-BD31-4B8C-83A1-F6EECF244321}">
                <p14:modId xmlns:p14="http://schemas.microsoft.com/office/powerpoint/2010/main" val="1928575905"/>
              </p:ext>
            </p:extLst>
          </p:nvPr>
        </p:nvGraphicFramePr>
        <p:xfrm>
          <a:off x="4572000" y="1484784"/>
          <a:ext cx="5688632" cy="4104456"/>
        </p:xfrm>
        <a:graphic>
          <a:graphicData uri="http://schemas.openxmlformats.org/drawingml/2006/chart">
            <c:chart xmlns:c="http://schemas.openxmlformats.org/drawingml/2006/chart" xmlns:r="http://schemas.openxmlformats.org/officeDocument/2006/relationships" r:id="rId5"/>
          </a:graphicData>
        </a:graphic>
      </p:graphicFrame>
      <p:sp>
        <p:nvSpPr>
          <p:cNvPr id="5" name="ZoneTexte 4"/>
          <p:cNvSpPr txBox="1"/>
          <p:nvPr/>
        </p:nvSpPr>
        <p:spPr>
          <a:xfrm>
            <a:off x="179512" y="3501008"/>
            <a:ext cx="875561" cy="261610"/>
          </a:xfrm>
          <a:prstGeom prst="rect">
            <a:avLst/>
          </a:prstGeom>
          <a:noFill/>
        </p:spPr>
        <p:txBody>
          <a:bodyPr wrap="none" rtlCol="0">
            <a:spAutoFit/>
          </a:bodyPr>
          <a:lstStyle/>
          <a:p>
            <a:r>
              <a:rPr lang="fr-FR" sz="1050" dirty="0" smtClean="0"/>
              <a:t>Source : IVA</a:t>
            </a:r>
            <a:endParaRPr lang="fr-FR" sz="1050" dirty="0"/>
          </a:p>
        </p:txBody>
      </p:sp>
      <p:graphicFrame>
        <p:nvGraphicFramePr>
          <p:cNvPr id="9" name="Graphique 8"/>
          <p:cNvGraphicFramePr/>
          <p:nvPr>
            <p:extLst>
              <p:ext uri="{D42A27DB-BD31-4B8C-83A1-F6EECF244321}">
                <p14:modId xmlns:p14="http://schemas.microsoft.com/office/powerpoint/2010/main" val="257941718"/>
              </p:ext>
            </p:extLst>
          </p:nvPr>
        </p:nvGraphicFramePr>
        <p:xfrm>
          <a:off x="4008329" y="1206990"/>
          <a:ext cx="6172929" cy="448775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9034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Connecteur droit avec flèche 18"/>
          <p:cNvCxnSpPr/>
          <p:nvPr/>
        </p:nvCxnSpPr>
        <p:spPr>
          <a:xfrm>
            <a:off x="6444208" y="2060848"/>
            <a:ext cx="0" cy="72008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427984" y="2060848"/>
            <a:ext cx="2016224" cy="0"/>
          </a:xfrm>
          <a:prstGeom prst="straightConnector1">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H="1">
            <a:off x="4932040" y="1556792"/>
            <a:ext cx="2088232" cy="28803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4355976" y="3645024"/>
            <a:ext cx="2592288" cy="165618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Rectangle avec flèche vers le bas 3"/>
          <p:cNvSpPr/>
          <p:nvPr/>
        </p:nvSpPr>
        <p:spPr>
          <a:xfrm>
            <a:off x="755576" y="332656"/>
            <a:ext cx="4032448" cy="1152128"/>
          </a:xfrm>
          <a:prstGeom prst="downArrowCallou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ysClr val="windowText" lastClr="000000"/>
                </a:solidFill>
              </a:rPr>
              <a:t>Bac pro notamment GA</a:t>
            </a:r>
            <a:endParaRPr lang="fr-FR" dirty="0">
              <a:solidFill>
                <a:sysClr val="windowText" lastClr="000000"/>
              </a:solidFill>
            </a:endParaRPr>
          </a:p>
        </p:txBody>
      </p:sp>
      <p:sp>
        <p:nvSpPr>
          <p:cNvPr id="5" name="Rectangle avec flèche vers le bas 4"/>
          <p:cNvSpPr/>
          <p:nvPr/>
        </p:nvSpPr>
        <p:spPr>
          <a:xfrm>
            <a:off x="755576" y="1700808"/>
            <a:ext cx="4032448" cy="1152128"/>
          </a:xfrm>
          <a:prstGeom prst="downArrowCallout">
            <a:avLst/>
          </a:prstGeom>
          <a:solidFill>
            <a:schemeClr val="accent1"/>
          </a:solidFill>
          <a:ln w="28575"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ysClr val="windowText" lastClr="000000"/>
                </a:solidFill>
              </a:rPr>
              <a:t>BTS CG</a:t>
            </a:r>
            <a:endParaRPr lang="fr-FR" b="1" dirty="0">
              <a:solidFill>
                <a:sysClr val="windowText" lastClr="000000"/>
              </a:solidFill>
            </a:endParaRPr>
          </a:p>
        </p:txBody>
      </p:sp>
      <p:sp>
        <p:nvSpPr>
          <p:cNvPr id="6" name="Rectangle avec flèche vers le bas 5"/>
          <p:cNvSpPr/>
          <p:nvPr/>
        </p:nvSpPr>
        <p:spPr>
          <a:xfrm>
            <a:off x="755576" y="2996952"/>
            <a:ext cx="4032448" cy="1152128"/>
          </a:xfrm>
          <a:prstGeom prst="downArrowCallou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ysClr val="windowText" lastClr="000000"/>
                </a:solidFill>
              </a:rPr>
              <a:t>DCG</a:t>
            </a:r>
            <a:endParaRPr lang="fr-FR" dirty="0">
              <a:solidFill>
                <a:sysClr val="windowText" lastClr="000000"/>
              </a:solidFill>
            </a:endParaRPr>
          </a:p>
        </p:txBody>
      </p:sp>
      <p:sp>
        <p:nvSpPr>
          <p:cNvPr id="7" name="Rectangle avec flèche vers le bas 6"/>
          <p:cNvSpPr/>
          <p:nvPr/>
        </p:nvSpPr>
        <p:spPr>
          <a:xfrm>
            <a:off x="755576" y="4221088"/>
            <a:ext cx="4032448" cy="1152128"/>
          </a:xfrm>
          <a:prstGeom prst="downArrowCallou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ysClr val="windowText" lastClr="000000"/>
                </a:solidFill>
              </a:rPr>
              <a:t>DSCG</a:t>
            </a:r>
            <a:endParaRPr lang="fr-FR" dirty="0">
              <a:solidFill>
                <a:sysClr val="windowText" lastClr="000000"/>
              </a:solidFill>
            </a:endParaRPr>
          </a:p>
        </p:txBody>
      </p:sp>
      <p:sp>
        <p:nvSpPr>
          <p:cNvPr id="10" name="Rectangle 9"/>
          <p:cNvSpPr/>
          <p:nvPr/>
        </p:nvSpPr>
        <p:spPr>
          <a:xfrm>
            <a:off x="755576" y="5517232"/>
            <a:ext cx="4032448" cy="79208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ysClr val="windowText" lastClr="000000"/>
                </a:solidFill>
              </a:rPr>
              <a:t>DEC</a:t>
            </a:r>
            <a:endParaRPr lang="fr-FR" dirty="0">
              <a:solidFill>
                <a:sysClr val="windowText" lastClr="000000"/>
              </a:solidFill>
            </a:endParaRPr>
          </a:p>
        </p:txBody>
      </p:sp>
      <p:sp>
        <p:nvSpPr>
          <p:cNvPr id="21" name="Rectangle 20"/>
          <p:cNvSpPr/>
          <p:nvPr/>
        </p:nvSpPr>
        <p:spPr>
          <a:xfrm>
            <a:off x="7020272" y="332656"/>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Bac STMG, notamment GF</a:t>
            </a:r>
            <a:endParaRPr lang="fr-FR" dirty="0">
              <a:solidFill>
                <a:schemeClr val="tx1"/>
              </a:solidFill>
            </a:endParaRPr>
          </a:p>
        </p:txBody>
      </p:sp>
      <p:sp>
        <p:nvSpPr>
          <p:cNvPr id="22" name="Rectangle 21"/>
          <p:cNvSpPr/>
          <p:nvPr/>
        </p:nvSpPr>
        <p:spPr>
          <a:xfrm>
            <a:off x="4932040" y="332656"/>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Bac généraux, </a:t>
            </a:r>
          </a:p>
          <a:p>
            <a:pPr algn="ctr"/>
            <a:r>
              <a:rPr lang="fr-FR" dirty="0" smtClean="0">
                <a:solidFill>
                  <a:schemeClr val="tx1"/>
                </a:solidFill>
              </a:rPr>
              <a:t>notamment ES</a:t>
            </a:r>
            <a:endParaRPr lang="fr-FR" dirty="0">
              <a:solidFill>
                <a:schemeClr val="tx1"/>
              </a:solidFill>
            </a:endParaRPr>
          </a:p>
        </p:txBody>
      </p:sp>
      <p:cxnSp>
        <p:nvCxnSpPr>
          <p:cNvPr id="29" name="Connecteur droit avec flèche 28"/>
          <p:cNvCxnSpPr/>
          <p:nvPr/>
        </p:nvCxnSpPr>
        <p:spPr>
          <a:xfrm>
            <a:off x="8100392" y="3645024"/>
            <a:ext cx="0" cy="1728192"/>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2780912" y="3284984"/>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Bacs généraux et STMG</a:t>
            </a:r>
            <a:endParaRPr lang="fr-FR" dirty="0">
              <a:solidFill>
                <a:schemeClr val="tx1"/>
              </a:solidFill>
            </a:endParaRPr>
          </a:p>
        </p:txBody>
      </p:sp>
      <p:cxnSp>
        <p:nvCxnSpPr>
          <p:cNvPr id="33" name="Connecteur droit avec flèche 32"/>
          <p:cNvCxnSpPr/>
          <p:nvPr/>
        </p:nvCxnSpPr>
        <p:spPr>
          <a:xfrm flipH="1">
            <a:off x="4932040" y="5877272"/>
            <a:ext cx="2376264" cy="0"/>
          </a:xfrm>
          <a:prstGeom prst="straightConnector1">
            <a:avLst/>
          </a:prstGeom>
          <a:ln w="571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7020272" y="5517232"/>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Master CCA</a:t>
            </a:r>
            <a:endParaRPr lang="fr-FR" dirty="0">
              <a:solidFill>
                <a:schemeClr val="tx1"/>
              </a:solidFill>
            </a:endParaRPr>
          </a:p>
        </p:txBody>
      </p:sp>
      <p:sp>
        <p:nvSpPr>
          <p:cNvPr id="16" name="Rectangle 15"/>
          <p:cNvSpPr/>
          <p:nvPr/>
        </p:nvSpPr>
        <p:spPr>
          <a:xfrm>
            <a:off x="4932040" y="2996952"/>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Licence pro </a:t>
            </a:r>
          </a:p>
          <a:p>
            <a:pPr algn="ctr"/>
            <a:r>
              <a:rPr lang="fr-FR" dirty="0" smtClean="0">
                <a:solidFill>
                  <a:schemeClr val="tx1"/>
                </a:solidFill>
              </a:rPr>
              <a:t>MCG</a:t>
            </a:r>
            <a:endParaRPr lang="fr-FR" dirty="0">
              <a:solidFill>
                <a:schemeClr val="tx1"/>
              </a:solidFill>
            </a:endParaRPr>
          </a:p>
        </p:txBody>
      </p:sp>
      <p:sp>
        <p:nvSpPr>
          <p:cNvPr id="20" name="Rectangle 19"/>
          <p:cNvSpPr/>
          <p:nvPr/>
        </p:nvSpPr>
        <p:spPr>
          <a:xfrm>
            <a:off x="7020272" y="2996952"/>
            <a:ext cx="1944216" cy="72008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Licence </a:t>
            </a:r>
          </a:p>
          <a:p>
            <a:pPr algn="ctr"/>
            <a:r>
              <a:rPr lang="fr-FR" dirty="0" smtClean="0">
                <a:solidFill>
                  <a:schemeClr val="tx1"/>
                </a:solidFill>
              </a:rPr>
              <a:t>CCA</a:t>
            </a:r>
            <a:endParaRPr lang="fr-FR" dirty="0">
              <a:solidFill>
                <a:schemeClr val="tx1"/>
              </a:solidFill>
            </a:endParaRPr>
          </a:p>
        </p:txBody>
      </p:sp>
      <p:sp>
        <p:nvSpPr>
          <p:cNvPr id="37" name="Accolade ouvrante 36"/>
          <p:cNvSpPr/>
          <p:nvPr/>
        </p:nvSpPr>
        <p:spPr>
          <a:xfrm rot="16200000">
            <a:off x="6768244" y="-567444"/>
            <a:ext cx="360040" cy="3888432"/>
          </a:xfrm>
          <a:prstGeom prst="leftBrace">
            <a:avLst>
              <a:gd name="adj1" fmla="val 37193"/>
              <a:gd name="adj2" fmla="val 51592"/>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9" name="Connecteur droit avec flèche 38"/>
          <p:cNvCxnSpPr>
            <a:stCxn id="37" idx="1"/>
          </p:cNvCxnSpPr>
          <p:nvPr/>
        </p:nvCxnSpPr>
        <p:spPr>
          <a:xfrm>
            <a:off x="7010168" y="1556792"/>
            <a:ext cx="514160" cy="108012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a:off x="4788024" y="1556792"/>
            <a:ext cx="2222144" cy="1296144"/>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612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20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2000"/>
                                        <p:tgtEl>
                                          <p:spTgt spid="19"/>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000"/>
                                        <p:tgtEl>
                                          <p:spTgt spid="17"/>
                                        </p:tgtEl>
                                      </p:cBhvr>
                                    </p:animEffect>
                                  </p:childTnLst>
                                </p:cTn>
                              </p:par>
                              <p:par>
                                <p:cTn id="20" presetID="10" presetClass="entr" presetSubtype="0" fill="hold"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2000"/>
                                        <p:tgtEl>
                                          <p:spTgt spid="24"/>
                                        </p:tgtEl>
                                      </p:cBhvr>
                                    </p:animEffect>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childTnLst>
                                </p:cTn>
                              </p:par>
                              <p:par>
                                <p:cTn id="26" presetID="10" presetClass="entr" presetSubtype="0"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2000"/>
                                        <p:tgtEl>
                                          <p:spTgt spid="3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2000"/>
                                        <p:tgtEl>
                                          <p:spTgt spid="3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2000"/>
                                        <p:tgtEl>
                                          <p:spTgt spid="20"/>
                                        </p:tgtEl>
                                      </p:cBhvr>
                                    </p:animEffect>
                                  </p:childTnLst>
                                </p:cTn>
                              </p:par>
                              <p:par>
                                <p:cTn id="38" presetID="10" presetClass="entr" presetSubtype="0" fill="hold"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2000"/>
                                        <p:tgtEl>
                                          <p:spTgt spid="39"/>
                                        </p:tgtEl>
                                      </p:cBhvr>
                                    </p:animEffect>
                                  </p:childTnLst>
                                </p:cTn>
                              </p:par>
                              <p:par>
                                <p:cTn id="41" presetID="10"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2000"/>
                                        <p:tgtEl>
                                          <p:spTgt spid="23"/>
                                        </p:tgtEl>
                                      </p:cBhvr>
                                    </p:animEffect>
                                  </p:childTnLst>
                                </p:cTn>
                              </p:par>
                              <p:par>
                                <p:cTn id="44" presetID="9" presetClass="entr" presetSubtype="0" fill="hold"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dissolve">
                                      <p:cBhvr>
                                        <p:cTn id="46" dur="500"/>
                                        <p:tgtEl>
                                          <p:spTgt spid="19"/>
                                        </p:tgtEl>
                                      </p:cBhvr>
                                    </p:animEffect>
                                  </p:childTnLst>
                                </p:cTn>
                              </p:par>
                              <p:par>
                                <p:cTn id="47" presetID="9"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ssolve">
                                      <p:cBhvr>
                                        <p:cTn id="49" dur="500"/>
                                        <p:tgtEl>
                                          <p:spTgt spid="17"/>
                                        </p:tgtEl>
                                      </p:cBhvr>
                                    </p:animEffect>
                                  </p:childTnLst>
                                </p:cTn>
                              </p:par>
                              <p:par>
                                <p:cTn id="50" presetID="9" presetClass="entr" presetSubtype="0" fill="hold"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par>
                                <p:cTn id="53" presetID="9" presetClass="entr" presetSubtype="0" fill="hold"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dissolve">
                                      <p:cBhvr>
                                        <p:cTn id="55" dur="500"/>
                                        <p:tgtEl>
                                          <p:spTgt spid="24"/>
                                        </p:tgtEl>
                                      </p:cBhvr>
                                    </p:animEffect>
                                  </p:childTnLst>
                                </p:cTn>
                              </p:par>
                              <p:par>
                                <p:cTn id="56" presetID="9" presetClass="entr" presetSubtype="0"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dissolve">
                                      <p:cBhvr>
                                        <p:cTn id="58" dur="500"/>
                                        <p:tgtEl>
                                          <p:spTgt spid="29"/>
                                        </p:tgtEl>
                                      </p:cBhvr>
                                    </p:animEffect>
                                  </p:childTnLst>
                                </p:cTn>
                              </p:par>
                              <p:par>
                                <p:cTn id="59" presetID="9"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dissolve">
                                      <p:cBhvr>
                                        <p:cTn id="61" dur="500"/>
                                        <p:tgtEl>
                                          <p:spTgt spid="33"/>
                                        </p:tgtEl>
                                      </p:cBhvr>
                                    </p:animEffect>
                                  </p:childTnLst>
                                </p:cTn>
                              </p:par>
                              <p:par>
                                <p:cTn id="62" presetID="9" presetClass="entr" presetSubtype="0" fill="hold" grpId="1" nodeType="with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dissolve">
                                      <p:cBhvr>
                                        <p:cTn id="64" dur="500"/>
                                        <p:tgtEl>
                                          <p:spTgt spid="34"/>
                                        </p:tgtEl>
                                      </p:cBhvr>
                                    </p:animEffect>
                                  </p:childTnLst>
                                </p:cTn>
                              </p:par>
                              <p:par>
                                <p:cTn id="65" presetID="9" presetClass="entr" presetSubtype="0" fill="hold" grpId="1" nodeType="with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dissolve">
                                      <p:cBhvr>
                                        <p:cTn id="67" dur="500"/>
                                        <p:tgtEl>
                                          <p:spTgt spid="16"/>
                                        </p:tgtEl>
                                      </p:cBhvr>
                                    </p:animEffect>
                                  </p:childTnLst>
                                </p:cTn>
                              </p:par>
                              <p:par>
                                <p:cTn id="68" presetID="9" presetClass="entr" presetSubtype="0" fill="hold" grpId="1" nodeType="with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dissolve">
                                      <p:cBhvr>
                                        <p:cTn id="70" dur="500"/>
                                        <p:tgtEl>
                                          <p:spTgt spid="20"/>
                                        </p:tgtEl>
                                      </p:cBhvr>
                                    </p:animEffect>
                                  </p:childTnLst>
                                </p:cTn>
                              </p:par>
                              <p:par>
                                <p:cTn id="71" presetID="9" presetClass="entr" presetSubtype="0" fill="hold" nodeType="with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dissolve">
                                      <p:cBhvr>
                                        <p:cTn id="73" dur="500"/>
                                        <p:tgtEl>
                                          <p:spTgt spid="39"/>
                                        </p:tgtEl>
                                      </p:cBhvr>
                                    </p:animEffect>
                                  </p:childTnLst>
                                </p:cTn>
                              </p:par>
                              <p:par>
                                <p:cTn id="74" presetID="9" presetClass="entr" presetSubtype="0" fill="hold"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dissolve">
                                      <p:cBhvr>
                                        <p:cTn id="7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34" grpId="0" animBg="1"/>
      <p:bldP spid="34" grpId="1" animBg="1"/>
      <p:bldP spid="16" grpId="0" animBg="1"/>
      <p:bldP spid="16" grpId="1" animBg="1"/>
      <p:bldP spid="20" grpId="0" animBg="1"/>
      <p:bldP spid="2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3185" name="Titre 1"/>
          <p:cNvSpPr>
            <a:spLocks noGrp="1"/>
          </p:cNvSpPr>
          <p:nvPr>
            <p:ph type="title"/>
          </p:nvPr>
        </p:nvSpPr>
        <p:spPr>
          <a:xfrm>
            <a:off x="684213" y="131763"/>
            <a:ext cx="5472112" cy="1281112"/>
          </a:xfrm>
        </p:spPr>
        <p:txBody>
          <a:bodyPr>
            <a:normAutofit fontScale="90000"/>
          </a:bodyPr>
          <a:lstStyle/>
          <a:p>
            <a:r>
              <a:rPr lang="fr-FR" dirty="0">
                <a:latin typeface="Calibri" charset="0"/>
                <a:ea typeface="Arial" charset="0"/>
              </a:rPr>
              <a:t>1.3. Évolution récente de la fonction comptable</a:t>
            </a:r>
          </a:p>
        </p:txBody>
      </p:sp>
      <p:sp>
        <p:nvSpPr>
          <p:cNvPr id="93186" name="Espace réservé du contenu 2"/>
          <p:cNvSpPr>
            <a:spLocks noGrp="1"/>
          </p:cNvSpPr>
          <p:nvPr>
            <p:ph idx="1"/>
          </p:nvPr>
        </p:nvSpPr>
        <p:spPr/>
        <p:txBody>
          <a:bodyPr/>
          <a:lstStyle/>
          <a:p>
            <a:r>
              <a:rPr lang="fr-FR">
                <a:latin typeface="Calibri" charset="0"/>
                <a:ea typeface="Arial" charset="0"/>
              </a:rPr>
              <a:t>Comptable prestataire de services</a:t>
            </a:r>
          </a:p>
          <a:p>
            <a:r>
              <a:rPr lang="fr-FR">
                <a:latin typeface="Calibri" charset="0"/>
                <a:ea typeface="Arial" charset="0"/>
              </a:rPr>
              <a:t>Liens avec les processus organisationnels</a:t>
            </a:r>
          </a:p>
          <a:p>
            <a:r>
              <a:rPr lang="fr-FR">
                <a:latin typeface="Calibri" charset="0"/>
                <a:ea typeface="Arial" charset="0"/>
              </a:rPr>
              <a:t>Comptable communicant</a:t>
            </a:r>
          </a:p>
          <a:p>
            <a:r>
              <a:rPr lang="fr-FR">
                <a:latin typeface="Calibri" charset="0"/>
                <a:ea typeface="Arial" charset="0"/>
              </a:rPr>
              <a:t>Missions de contrôle interne</a:t>
            </a:r>
          </a:p>
        </p:txBody>
      </p:sp>
      <p:pic>
        <p:nvPicPr>
          <p:cNvPr id="93187" name="Imag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0"/>
            <a:ext cx="2700337" cy="160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6947342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630</TotalTime>
  <Words>450</Words>
  <Application>Microsoft Office PowerPoint</Application>
  <PresentationFormat>Affichage à l'écran (4:3)</PresentationFormat>
  <Paragraphs>131</Paragraphs>
  <Slides>15</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Wingdings</vt:lpstr>
      <vt:lpstr>Thème Office</vt:lpstr>
      <vt:lpstr>Présentation PowerPoint</vt:lpstr>
      <vt:lpstr>1.1. Positionnement du  diplôme </vt:lpstr>
      <vt:lpstr>Présentation PowerPoint</vt:lpstr>
      <vt:lpstr>Présentation PowerPoint</vt:lpstr>
      <vt:lpstr>1.2. devenir des étudiants</vt:lpstr>
      <vt:lpstr>Présentation PowerPoint</vt:lpstr>
      <vt:lpstr>Présentation PowerPoint</vt:lpstr>
      <vt:lpstr>Présentation PowerPoint</vt:lpstr>
      <vt:lpstr>1.3. Évolution récente de la fonction comptable</vt:lpstr>
      <vt:lpstr>Didactique des sciences de gestion : L’articulation inter-rythmes et inter-niveaux -&gt; la distinction enseignement/formation</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Sébastien Kulemann</dc:creator>
  <cp:lastModifiedBy>Utilisateur</cp:lastModifiedBy>
  <cp:revision>33</cp:revision>
  <dcterms:created xsi:type="dcterms:W3CDTF">2015-02-02T06:56:01Z</dcterms:created>
  <dcterms:modified xsi:type="dcterms:W3CDTF">2015-03-04T06:45:36Z</dcterms:modified>
</cp:coreProperties>
</file>